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91" r:id="rId3"/>
    <p:sldId id="290" r:id="rId4"/>
    <p:sldId id="289" r:id="rId5"/>
    <p:sldId id="268" r:id="rId6"/>
    <p:sldId id="269" r:id="rId7"/>
    <p:sldId id="271" r:id="rId8"/>
    <p:sldId id="286" r:id="rId9"/>
    <p:sldId id="275" r:id="rId10"/>
    <p:sldId id="272" r:id="rId11"/>
    <p:sldId id="273" r:id="rId12"/>
    <p:sldId id="274" r:id="rId13"/>
    <p:sldId id="276" r:id="rId14"/>
    <p:sldId id="277" r:id="rId15"/>
    <p:sldId id="288" r:id="rId16"/>
    <p:sldId id="278" r:id="rId17"/>
    <p:sldId id="279" r:id="rId18"/>
    <p:sldId id="280" r:id="rId19"/>
    <p:sldId id="284" r:id="rId20"/>
    <p:sldId id="285" r:id="rId21"/>
    <p:sldId id="29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3CF741"/>
    <a:srgbClr val="51FF21"/>
    <a:srgbClr val="343434"/>
    <a:srgbClr val="262626"/>
    <a:srgbClr val="EEEE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05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E5B6E-E407-DA63-65D7-42F3850A9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BF145-8945-7A98-307E-D6D43EF5B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2B06E8-4A7F-262B-3419-0887FF3F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0F4568-AB07-BC4C-EAF5-1C201643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1ACAD-8CA9-2E0B-7B76-1905B026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28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D2A8-26F9-6BCD-2D5C-E8870942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7D9CDB-1786-12E2-5AE8-5412D2312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94862A-1F4B-A105-4073-A23BDADD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EE3CA9-309A-9955-430F-FB7ABAAA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6153C7-AA45-BB55-1F92-9D3D18F4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936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1665A0-7AA6-E056-F090-40AD7D9C3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1C0B93-5003-E50B-6374-6D90B0C45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3F784F-C63B-8A9D-D394-A11C8CA2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0A0ECC-EB9A-AA5B-D7AF-E0A05C3B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CE4B17-18E9-B75D-AFCA-0091CD9D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44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0C036-7520-EE3D-2730-38203346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03578D-9851-A989-BB47-664E0531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42313E-3A4F-8B85-8A8B-DDA0A983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669D8F-7F30-14B8-38AC-5F60542E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174B40-F075-05A7-19E8-D4300853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82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7FB57-C3EA-090B-C5F9-E64B1039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0D8F4-E05B-A699-0251-1931E5935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632190-230E-64EE-21AF-424ACFC8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3D36CF-A81D-6D65-7052-60634F0D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9C8E73-F6FA-F37D-EE69-C403401F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39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C0662-4F26-CD74-C511-CA106EA1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7BA645-5140-7F76-44C9-13D4D786F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13BD4C-A527-B955-DEC5-1791E935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8E20E4-BF12-44C5-8B6C-70C8E6D4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58ED60-0C06-A9B6-9719-39940176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F77A17-F1FD-B757-C3A5-580978B8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07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4519C-DF50-6ABC-14F7-582F6643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ECBAF-E61A-7C92-CA34-C4628417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0E9113-95D7-95EA-9984-883447E5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FB6A6E-C06B-D3D0-0315-FEA86D2A5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7AC932-6F66-33BF-3EAD-A3741DCE1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069500-F90F-1CB6-7176-5CED664E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4F5C8BB-C13D-3514-3FB9-1E805197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0AD379-CA74-B454-0721-98D6FD9C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66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2C3D8-B6FA-5196-5D23-4ADF07F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0A4708-EA71-7D82-E76A-DC815003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B1BAA-0029-F8DA-0F03-314F3A8A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21890F-E4BA-53C0-8BC6-6AF34C49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2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23C8BC-6C8C-5C9D-9DC3-8E114F03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896787-2D1A-B288-6575-5A64FE31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3B9252-D6FF-560E-A698-3471EA25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41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63F14-70FA-0CED-BE2C-D1C436D1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E35BA-EB40-8C55-4435-92610BCB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9E110B-AF3C-6683-75B7-52216D322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9ACD46-8178-43AC-9CFE-6A402DD7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7EE366-0860-F35B-FC64-C2A472AF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531945-A1ED-DA0A-1542-FB7CE5C4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9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85C44-486E-8E1C-ADE6-EAB44875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E3979D-E843-7FAD-95E4-E4951B040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C7D3AB-9287-C775-CDFF-FB22E435F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EFB71B-81A4-6BB2-6EB1-C933B050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0A443D-FE55-35BC-C372-FBA53B32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330C72-9EBD-26C0-1341-D31F2908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38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916DE-436B-6C9A-1DDE-2BBE723E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95615C-6D37-8451-0B11-885628F3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FCC17-AB06-32BB-2163-64CD05CD1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6E033-DECD-44C2-B8C7-DFBA9A57679B}" type="datetimeFigureOut">
              <a:rPr lang="ru-RU" smtClean="0"/>
              <a:t>12.12.2023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20F1E-2526-56C9-3BCC-2ACBEBDB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DB5B39-E98D-4C1B-6DE1-0D5AC9062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E77C0-8B08-499E-81E4-BBFF0A4A92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9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6.xml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6.xml"/><Relationship Id="rId7" Type="http://schemas.openxmlformats.org/officeDocument/2006/relationships/slide" Target="slide1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slide" Target="slide1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6.xml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бодибилдинг, Бодибилдер&#10;&#10;Автоматически созданное описание">
            <a:extLst>
              <a:ext uri="{FF2B5EF4-FFF2-40B4-BE49-F238E27FC236}">
                <a16:creationId xmlns:a16="http://schemas.microsoft.com/office/drawing/2014/main" id="{10110D4B-5287-C01C-2089-E00E5223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нимок экрана, человек, лазер&#10;&#10;Автоматически созданное описание">
            <a:extLst>
              <a:ext uri="{FF2B5EF4-FFF2-40B4-BE49-F238E27FC236}">
                <a16:creationId xmlns:a16="http://schemas.microsoft.com/office/drawing/2014/main" id="{B45CB727-DB09-ABD8-30D9-83C1AAA410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2298014" y="2500009"/>
            <a:ext cx="2583023" cy="207199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2995395" y="2500009"/>
            <a:ext cx="2834039" cy="20796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8013472" y="1293657"/>
            <a:ext cx="3510000" cy="23472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5055372" y="2594167"/>
            <a:ext cx="2958100" cy="197783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8DC1EA6-4534-DAFE-0BB4-8F94D2FDD08E}"/>
              </a:ext>
            </a:extLst>
          </p:cNvPr>
          <p:cNvSpPr/>
          <p:nvPr/>
        </p:nvSpPr>
        <p:spPr>
          <a:xfrm>
            <a:off x="8013472" y="6032880"/>
            <a:ext cx="417366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98F09-DC91-9229-DE32-968C9D891807}"/>
              </a:ext>
            </a:extLst>
          </p:cNvPr>
          <p:cNvSpPr txBox="1"/>
          <p:nvPr/>
        </p:nvSpPr>
        <p:spPr>
          <a:xfrm>
            <a:off x="7940966" y="3849693"/>
            <a:ext cx="3906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Aquamarine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AE136-C419-69C6-442D-49C569B6A561}"/>
              </a:ext>
            </a:extLst>
          </p:cNvPr>
          <p:cNvSpPr txBox="1"/>
          <p:nvPr/>
        </p:nvSpPr>
        <p:spPr>
          <a:xfrm>
            <a:off x="7930747" y="4650235"/>
            <a:ext cx="3906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In Aquamarine sports and fitness complex located in Ramada hotel you have access to swimming pool and gym</a:t>
            </a:r>
          </a:p>
        </p:txBody>
      </p:sp>
    </p:spTree>
    <p:extLst>
      <p:ext uri="{BB962C8B-B14F-4D97-AF65-F5344CB8AC3E}">
        <p14:creationId xmlns:p14="http://schemas.microsoft.com/office/powerpoint/2010/main" val="118133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2298014" y="2500009"/>
            <a:ext cx="2583023" cy="207199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8013472" y="1293514"/>
            <a:ext cx="3510000" cy="23472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4123381" y="2594168"/>
            <a:ext cx="2834039" cy="197783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5055372" y="2594167"/>
            <a:ext cx="2958100" cy="197783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A7798B-9CE5-8F44-3EE0-F39AA05B1615}"/>
              </a:ext>
            </a:extLst>
          </p:cNvPr>
          <p:cNvSpPr/>
          <p:nvPr/>
        </p:nvSpPr>
        <p:spPr>
          <a:xfrm>
            <a:off x="8013472" y="6032880"/>
            <a:ext cx="417366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D0EF9-7A92-C63D-5017-C24AFA049765}"/>
              </a:ext>
            </a:extLst>
          </p:cNvPr>
          <p:cNvSpPr txBox="1"/>
          <p:nvPr/>
        </p:nvSpPr>
        <p:spPr>
          <a:xfrm>
            <a:off x="7940966" y="3849693"/>
            <a:ext cx="3906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Angel Gym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B826-307C-B034-5328-22129C88FBA0}"/>
              </a:ext>
            </a:extLst>
          </p:cNvPr>
          <p:cNvSpPr txBox="1"/>
          <p:nvPr/>
        </p:nvSpPr>
        <p:spPr>
          <a:xfrm>
            <a:off x="7930747" y="4650235"/>
            <a:ext cx="3906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The Angel Gym on Saina, located on the second floor of the building, is designed for physical and strength training</a:t>
            </a:r>
          </a:p>
        </p:txBody>
      </p:sp>
    </p:spTree>
    <p:extLst>
      <p:ext uri="{BB962C8B-B14F-4D97-AF65-F5344CB8AC3E}">
        <p14:creationId xmlns:p14="http://schemas.microsoft.com/office/powerpoint/2010/main" val="427680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8054926" y="1256203"/>
            <a:ext cx="3510000" cy="23472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2995395" y="2500009"/>
            <a:ext cx="2834039" cy="20796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4123381" y="2594168"/>
            <a:ext cx="2834039" cy="197783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5055372" y="2594167"/>
            <a:ext cx="2958100" cy="197783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887EF0-666E-961F-82E8-E226999ACEAB}"/>
              </a:ext>
            </a:extLst>
          </p:cNvPr>
          <p:cNvSpPr/>
          <p:nvPr/>
        </p:nvSpPr>
        <p:spPr>
          <a:xfrm>
            <a:off x="8013472" y="6032880"/>
            <a:ext cx="417366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E241E-F6CA-842D-90D8-38515664DD07}"/>
              </a:ext>
            </a:extLst>
          </p:cNvPr>
          <p:cNvSpPr txBox="1"/>
          <p:nvPr/>
        </p:nvSpPr>
        <p:spPr>
          <a:xfrm>
            <a:off x="7940966" y="3849693"/>
            <a:ext cx="3906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Montserrat SemiBold" panose="00000700000000000000" pitchFamily="2" charset="-52"/>
              </a:rPr>
              <a:t>Classis</a:t>
            </a:r>
            <a:r>
              <a:rPr lang="en-US" sz="4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 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E4D3-5001-2E8C-23E7-4A1ED37AEDF0}"/>
              </a:ext>
            </a:extLst>
          </p:cNvPr>
          <p:cNvSpPr txBox="1"/>
          <p:nvPr/>
        </p:nvSpPr>
        <p:spPr>
          <a:xfrm>
            <a:off x="7930747" y="4650235"/>
            <a:ext cx="3916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The Classis club practices an individual approach to each client, and democratic prices make the complex affordable</a:t>
            </a:r>
          </a:p>
        </p:txBody>
      </p:sp>
    </p:spTree>
    <p:extLst>
      <p:ext uri="{BB962C8B-B14F-4D97-AF65-F5344CB8AC3E}">
        <p14:creationId xmlns:p14="http://schemas.microsoft.com/office/powerpoint/2010/main" val="102014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945ACF-25BF-DAFC-F3B0-5DE2E07618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436EEF4-7143-EEBE-D13B-37540F9082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95F791-709D-FD9D-E3CE-79568646CA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89CA52-EE71-D14B-1B38-92FCDFB0A77B}"/>
              </a:ext>
            </a:extLst>
          </p:cNvPr>
          <p:cNvSpPr/>
          <p:nvPr/>
        </p:nvSpPr>
        <p:spPr>
          <a:xfrm>
            <a:off x="0" y="2336800"/>
            <a:ext cx="12192000" cy="21844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19BEB691-736B-46FA-8CE5-82FB7E78E4C3}"/>
              </a:ext>
            </a:extLst>
          </p:cNvPr>
          <p:cNvSpPr/>
          <p:nvPr/>
        </p:nvSpPr>
        <p:spPr>
          <a:xfrm>
            <a:off x="596900" y="1746872"/>
            <a:ext cx="3302000" cy="3302000"/>
          </a:xfrm>
          <a:prstGeom prst="diamond">
            <a:avLst/>
          </a:prstGeom>
          <a:blipFill dpi="0" rotWithShape="1">
            <a:blip r:embed="rId2"/>
            <a:srcRect/>
            <a:stretch>
              <a:fillRect l="3000" t="1000" r="-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399B1457-F543-9A29-4470-E113304D8F31}"/>
              </a:ext>
            </a:extLst>
          </p:cNvPr>
          <p:cNvSpPr/>
          <p:nvPr/>
        </p:nvSpPr>
        <p:spPr>
          <a:xfrm>
            <a:off x="4455160" y="1697958"/>
            <a:ext cx="3302000" cy="3302000"/>
          </a:xfrm>
          <a:prstGeom prst="diamond">
            <a:avLst/>
          </a:prstGeom>
          <a:blipFill dpi="0" rotWithShape="1">
            <a:blip r:embed="rId3"/>
            <a:srcRect/>
            <a:stretch>
              <a:fillRect l="1000" t="1000" r="-11000" b="-11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Ромб 11">
            <a:extLst>
              <a:ext uri="{FF2B5EF4-FFF2-40B4-BE49-F238E27FC236}">
                <a16:creationId xmlns:a16="http://schemas.microsoft.com/office/drawing/2014/main" id="{CDDC9ED1-1941-E24B-1158-7416ADDCF23C}"/>
              </a:ext>
            </a:extLst>
          </p:cNvPr>
          <p:cNvSpPr/>
          <p:nvPr/>
        </p:nvSpPr>
        <p:spPr>
          <a:xfrm>
            <a:off x="2446020" y="3824970"/>
            <a:ext cx="1047020" cy="1047020"/>
          </a:xfrm>
          <a:prstGeom prst="diamond">
            <a:avLst/>
          </a:prstGeom>
          <a:solidFill>
            <a:srgbClr val="3CF7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 descr="Изображение выглядит как чер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8EE2DE5-EA97-67C1-F1A1-D1D14E0A8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79" y="4061323"/>
            <a:ext cx="1080633" cy="602117"/>
          </a:xfrm>
          <a:prstGeom prst="rect">
            <a:avLst/>
          </a:prstGeom>
        </p:spPr>
      </p:pic>
      <p:sp>
        <p:nvSpPr>
          <p:cNvPr id="19" name="Ромб 18">
            <a:extLst>
              <a:ext uri="{FF2B5EF4-FFF2-40B4-BE49-F238E27FC236}">
                <a16:creationId xmlns:a16="http://schemas.microsoft.com/office/drawing/2014/main" id="{B9BA7411-C87F-7076-DBF2-C7E9ADC095AB}"/>
              </a:ext>
            </a:extLst>
          </p:cNvPr>
          <p:cNvSpPr/>
          <p:nvPr/>
        </p:nvSpPr>
        <p:spPr>
          <a:xfrm>
            <a:off x="6299200" y="3778745"/>
            <a:ext cx="1047020" cy="1047020"/>
          </a:xfrm>
          <a:prstGeom prst="diamond">
            <a:avLst/>
          </a:prstGeom>
          <a:solidFill>
            <a:srgbClr val="3CF7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чер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EF32114-9C7E-7960-43B2-6352F1AC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59" y="4015098"/>
            <a:ext cx="1080633" cy="602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62BB1D-62FB-47F9-7672-4E8477A84145}"/>
              </a:ext>
            </a:extLst>
          </p:cNvPr>
          <p:cNvSpPr txBox="1"/>
          <p:nvPr/>
        </p:nvSpPr>
        <p:spPr>
          <a:xfrm>
            <a:off x="981712" y="5172088"/>
            <a:ext cx="2533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12700">
                  <a:noFill/>
                </a:ln>
                <a:latin typeface="Montserrat SemiBold" panose="00000700000000000000" pitchFamily="2" charset="-52"/>
              </a:rPr>
              <a:t>Almas Kurganov</a:t>
            </a:r>
            <a:endParaRPr lang="en-US" sz="20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BD928D-64F0-9413-130B-35AD863FB395}"/>
              </a:ext>
            </a:extLst>
          </p:cNvPr>
          <p:cNvSpPr txBox="1"/>
          <p:nvPr/>
        </p:nvSpPr>
        <p:spPr>
          <a:xfrm>
            <a:off x="1595575" y="5529320"/>
            <a:ext cx="130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effectLst/>
                <a:latin typeface="Montserrat SemiBold" panose="00000700000000000000" pitchFamily="2" charset="-52"/>
              </a:rPr>
              <a:t>Trainer</a:t>
            </a:r>
          </a:p>
        </p:txBody>
      </p:sp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B0B1EA9C-A999-E62C-23D1-B4FD23C226BE}"/>
              </a:ext>
            </a:extLst>
          </p:cNvPr>
          <p:cNvSpPr/>
          <p:nvPr/>
        </p:nvSpPr>
        <p:spPr>
          <a:xfrm rot="10800000" flipH="1">
            <a:off x="6096000" y="12529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араллелограмм 23">
            <a:extLst>
              <a:ext uri="{FF2B5EF4-FFF2-40B4-BE49-F238E27FC236}">
                <a16:creationId xmlns:a16="http://schemas.microsoft.com/office/drawing/2014/main" id="{8BB7B0EA-7FC8-CD6C-7986-76472FCDF799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C7ED8-31C0-3C2F-EA87-557F2BC0F91B}"/>
              </a:ext>
            </a:extLst>
          </p:cNvPr>
          <p:cNvSpPr txBox="1"/>
          <p:nvPr/>
        </p:nvSpPr>
        <p:spPr>
          <a:xfrm>
            <a:off x="4968756" y="5152083"/>
            <a:ext cx="2533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12700">
                  <a:noFill/>
                </a:ln>
                <a:latin typeface="Montserrat SemiBold" panose="00000700000000000000" pitchFamily="2" charset="-52"/>
              </a:rPr>
              <a:t>Billy Herrington</a:t>
            </a:r>
            <a:endParaRPr lang="en-US" sz="20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0064EE-AAC1-F9BC-6B6A-F3A26CA2F02F}"/>
              </a:ext>
            </a:extLst>
          </p:cNvPr>
          <p:cNvSpPr txBox="1"/>
          <p:nvPr/>
        </p:nvSpPr>
        <p:spPr>
          <a:xfrm>
            <a:off x="4880244" y="5536290"/>
            <a:ext cx="253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effectLst/>
                <a:latin typeface="Montserrat SemiBold" panose="00000700000000000000" pitchFamily="2" charset="-52"/>
              </a:rPr>
              <a:t>Trainer &amp; Gym Boss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255C379-FAB9-5437-EA69-36144ED1B98E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A516CA58-FC5D-807C-C3E4-F102EFEC6080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745C8F6-6C6A-6433-9954-ABB03749D9F8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37EA5113-DB1C-9878-A7BA-DFB715B2F6F3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2CF28ADB-5065-FEA4-06D0-B14CF9DEE4A3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" name="Ромб 14">
            <a:extLst>
              <a:ext uri="{FF2B5EF4-FFF2-40B4-BE49-F238E27FC236}">
                <a16:creationId xmlns:a16="http://schemas.microsoft.com/office/drawing/2014/main" id="{5E00AACF-74E6-7941-3CC3-B71DF21603F7}"/>
              </a:ext>
            </a:extLst>
          </p:cNvPr>
          <p:cNvSpPr/>
          <p:nvPr/>
        </p:nvSpPr>
        <p:spPr>
          <a:xfrm>
            <a:off x="8357896" y="1686124"/>
            <a:ext cx="3302000" cy="3302000"/>
          </a:xfrm>
          <a:prstGeom prst="diamond">
            <a:avLst/>
          </a:prstGeom>
          <a:blipFill dpi="0" rotWithShape="1">
            <a:blip r:embed="rId5"/>
            <a:srcRect/>
            <a:stretch>
              <a:fillRect l="-4000" t="3000" b="-13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Ромб 26">
            <a:extLst>
              <a:ext uri="{FF2B5EF4-FFF2-40B4-BE49-F238E27FC236}">
                <a16:creationId xmlns:a16="http://schemas.microsoft.com/office/drawing/2014/main" id="{5399A8F6-F280-00FB-7100-9C27535EB929}"/>
              </a:ext>
            </a:extLst>
          </p:cNvPr>
          <p:cNvSpPr/>
          <p:nvPr/>
        </p:nvSpPr>
        <p:spPr>
          <a:xfrm>
            <a:off x="10201936" y="3766911"/>
            <a:ext cx="1047020" cy="1047020"/>
          </a:xfrm>
          <a:prstGeom prst="diamond">
            <a:avLst/>
          </a:prstGeom>
          <a:solidFill>
            <a:srgbClr val="3CF7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8" name="Рисунок 27" descr="Изображение выглядит как чер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A97EFE0-2D64-DB58-7191-63E9FF61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95" y="4003264"/>
            <a:ext cx="1080633" cy="6021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4A5D77-65CC-E269-500F-9E43B08A383E}"/>
              </a:ext>
            </a:extLst>
          </p:cNvPr>
          <p:cNvSpPr txBox="1"/>
          <p:nvPr/>
        </p:nvSpPr>
        <p:spPr>
          <a:xfrm>
            <a:off x="8681820" y="5111128"/>
            <a:ext cx="2654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12700">
                  <a:noFill/>
                </a:ln>
                <a:latin typeface="Montserrat SemiBold" panose="00000700000000000000" pitchFamily="2" charset="-52"/>
              </a:rPr>
              <a:t>Ayana </a:t>
            </a:r>
            <a:r>
              <a:rPr lang="en-US" sz="2000" b="1" dirty="0" err="1">
                <a:ln w="12700">
                  <a:noFill/>
                </a:ln>
                <a:latin typeface="Montserrat SemiBold" panose="00000700000000000000" pitchFamily="2" charset="-52"/>
              </a:rPr>
              <a:t>Rakhimova</a:t>
            </a:r>
            <a:endParaRPr lang="en-US" sz="20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461A71-B16A-D37A-EB27-B5EC195C1C8E}"/>
              </a:ext>
            </a:extLst>
          </p:cNvPr>
          <p:cNvSpPr txBox="1"/>
          <p:nvPr/>
        </p:nvSpPr>
        <p:spPr>
          <a:xfrm>
            <a:off x="9537770" y="5496615"/>
            <a:ext cx="130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effectLst/>
                <a:latin typeface="Montserrat SemiBold" panose="00000700000000000000" pitchFamily="2" charset="-52"/>
              </a:rPr>
              <a:t>Trainer</a:t>
            </a:r>
          </a:p>
        </p:txBody>
      </p:sp>
    </p:spTree>
    <p:extLst>
      <p:ext uri="{BB962C8B-B14F-4D97-AF65-F5344CB8AC3E}">
        <p14:creationId xmlns:p14="http://schemas.microsoft.com/office/powerpoint/2010/main" val="274281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Ссылка на слайд 16"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570477"/>
                  </p:ext>
                </p:extLst>
              </p:nvPr>
            </p:nvGraphicFramePr>
            <p:xfrm>
              <a:off x="2918545" y="2855798"/>
              <a:ext cx="2072640" cy="1165860"/>
            </p:xfrm>
            <a:graphic>
              <a:graphicData uri="http://schemas.microsoft.com/office/powerpoint/2016/slidezoom">
                <pslz:sldZm>
                  <pslz:sldZmObj sldId="278" cId="1521475006">
                    <pslz:zmPr id="{8933E4D7-974B-4C8B-84EC-749745BA0CD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Ссылка на слайд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545" y="2855798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Ссылка на слайд 18"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524084"/>
                  </p:ext>
                </p:extLst>
              </p:nvPr>
            </p:nvGraphicFramePr>
            <p:xfrm>
              <a:off x="5125889" y="2836342"/>
              <a:ext cx="2072640" cy="1165860"/>
            </p:xfrm>
            <a:graphic>
              <a:graphicData uri="http://schemas.microsoft.com/office/powerpoint/2016/slidezoom">
                <pslz:sldZm>
                  <pslz:sldZmObj sldId="279" cId="3089789096">
                    <pslz:zmPr id="{3920F2CE-C08C-4CAE-BD5E-99DC597B189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Ссылка на слайд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5889" y="2836342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Ссылка на слайд 20"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7400963"/>
                  </p:ext>
                </p:extLst>
              </p:nvPr>
            </p:nvGraphicFramePr>
            <p:xfrm>
              <a:off x="7363713" y="2807613"/>
              <a:ext cx="2072640" cy="1165860"/>
            </p:xfrm>
            <a:graphic>
              <a:graphicData uri="http://schemas.microsoft.com/office/powerpoint/2016/slidezoom">
                <pslz:sldZm>
                  <pslz:sldZmObj sldId="280" cId="853038125">
                    <pslz:zmPr id="{3F8AEC92-7ABB-4B3A-A702-F0B65E1B345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Ссылка на слайд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3713" y="2807613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02799C4B-6503-7449-6E52-E9BB67909728}"/>
              </a:ext>
            </a:extLst>
          </p:cNvPr>
          <p:cNvSpPr/>
          <p:nvPr/>
        </p:nvSpPr>
        <p:spPr>
          <a:xfrm rot="10800000" flipH="1">
            <a:off x="6096000" y="12529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7E1AA310-A9B4-6DFD-DEE3-4EA74AD730F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847EEC4-1436-C125-A328-73FBB60CE86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537356" y="2295125"/>
            <a:ext cx="9117288" cy="113387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08AF356-7E32-9351-B591-68571AD2A0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08" b="1792"/>
          <a:stretch/>
        </p:blipFill>
        <p:spPr>
          <a:xfrm>
            <a:off x="1537356" y="3397271"/>
            <a:ext cx="9117288" cy="1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Ссылка на слайд 16"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780726"/>
                  </p:ext>
                </p:extLst>
              </p:nvPr>
            </p:nvGraphicFramePr>
            <p:xfrm>
              <a:off x="1537356" y="2702990"/>
              <a:ext cx="2692808" cy="1514704"/>
            </p:xfrm>
            <a:graphic>
              <a:graphicData uri="http://schemas.microsoft.com/office/powerpoint/2016/slidezoom">
                <pslz:sldZm>
                  <pslz:sldZmObj sldId="278" cId="1521475006">
                    <pslz:zmPr id="{8933E4D7-974B-4C8B-84EC-749745BA0CD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2808" cy="1514704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Ссылка на слайд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7356" y="2702990"/>
                <a:ext cx="2692808" cy="1514704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Ссылка на слайд 18"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3049806"/>
                  </p:ext>
                </p:extLst>
              </p:nvPr>
            </p:nvGraphicFramePr>
            <p:xfrm>
              <a:off x="4679134" y="2675328"/>
              <a:ext cx="2692807" cy="1514704"/>
            </p:xfrm>
            <a:graphic>
              <a:graphicData uri="http://schemas.microsoft.com/office/powerpoint/2016/slidezoom">
                <pslz:sldZm>
                  <pslz:sldZmObj sldId="279" cId="3089789096">
                    <pslz:zmPr id="{3920F2CE-C08C-4CAE-BD5E-99DC597B189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2807" cy="1514704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Ссылка на слайд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134" y="2675328"/>
                <a:ext cx="2692807" cy="1514704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1" name="Ссылка на слайд 20"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5809125"/>
                  </p:ext>
                </p:extLst>
              </p:nvPr>
            </p:nvGraphicFramePr>
            <p:xfrm>
              <a:off x="7820912" y="2702990"/>
              <a:ext cx="2692807" cy="1514704"/>
            </p:xfrm>
            <a:graphic>
              <a:graphicData uri="http://schemas.microsoft.com/office/powerpoint/2016/slidezoom">
                <pslz:sldZm>
                  <pslz:sldZmObj sldId="280" cId="853038125">
                    <pslz:zmPr id="{3F8AEC92-7ABB-4B3A-A702-F0B65E1B345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2807" cy="1514704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1" name="Ссылка на слайд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0912" y="2702990"/>
                <a:ext cx="2692807" cy="1514704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02799C4B-6503-7449-6E52-E9BB67909728}"/>
              </a:ext>
            </a:extLst>
          </p:cNvPr>
          <p:cNvSpPr/>
          <p:nvPr/>
        </p:nvSpPr>
        <p:spPr>
          <a:xfrm rot="10800000" flipH="1">
            <a:off x="6096000" y="12529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7E1AA310-A9B4-6DFD-DEE3-4EA74AD730F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847EEC4-1436-C125-A328-73FBB60CE8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537356" y="1438419"/>
            <a:ext cx="9117288" cy="113387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08AF356-7E32-9351-B591-68571AD2A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08" b="1792"/>
          <a:stretch/>
        </p:blipFill>
        <p:spPr>
          <a:xfrm>
            <a:off x="1537356" y="4348389"/>
            <a:ext cx="9117288" cy="1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5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FC281E7-36DC-E39D-D2BF-0DD878EB717D}"/>
              </a:ext>
            </a:extLst>
          </p:cNvPr>
          <p:cNvSpPr/>
          <p:nvPr/>
        </p:nvSpPr>
        <p:spPr>
          <a:xfrm>
            <a:off x="3970505" y="804487"/>
            <a:ext cx="4250988" cy="1478604"/>
          </a:xfrm>
          <a:prstGeom prst="rect">
            <a:avLst/>
          </a:prstGeom>
          <a:solidFill>
            <a:srgbClr val="3CF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089BB8-3A60-A2E3-9A2F-BB8AD3A75636}"/>
              </a:ext>
            </a:extLst>
          </p:cNvPr>
          <p:cNvSpPr/>
          <p:nvPr/>
        </p:nvSpPr>
        <p:spPr>
          <a:xfrm>
            <a:off x="1410511" y="2697409"/>
            <a:ext cx="2684834" cy="1478604"/>
          </a:xfrm>
          <a:prstGeom prst="rect">
            <a:avLst/>
          </a:prstGeom>
          <a:solidFill>
            <a:srgbClr val="3CF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E56B86-FF21-098E-6D20-DCD5F803C0F3}"/>
              </a:ext>
            </a:extLst>
          </p:cNvPr>
          <p:cNvSpPr/>
          <p:nvPr/>
        </p:nvSpPr>
        <p:spPr>
          <a:xfrm>
            <a:off x="3970505" y="4591789"/>
            <a:ext cx="4250988" cy="1478604"/>
          </a:xfrm>
          <a:prstGeom prst="rect">
            <a:avLst/>
          </a:prstGeom>
          <a:solidFill>
            <a:srgbClr val="3CF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E8C9E2-C8D8-F2FE-ED46-AEEB2E84CBC0}"/>
              </a:ext>
            </a:extLst>
          </p:cNvPr>
          <p:cNvSpPr/>
          <p:nvPr/>
        </p:nvSpPr>
        <p:spPr>
          <a:xfrm>
            <a:off x="4753583" y="2698138"/>
            <a:ext cx="2684834" cy="1478604"/>
          </a:xfrm>
          <a:prstGeom prst="rect">
            <a:avLst/>
          </a:prstGeom>
          <a:solidFill>
            <a:srgbClr val="3CF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FBF105-1453-DC97-1BF9-FBBBA2D2B8AF}"/>
              </a:ext>
            </a:extLst>
          </p:cNvPr>
          <p:cNvSpPr/>
          <p:nvPr/>
        </p:nvSpPr>
        <p:spPr>
          <a:xfrm>
            <a:off x="8096655" y="2698138"/>
            <a:ext cx="2684834" cy="1478604"/>
          </a:xfrm>
          <a:prstGeom prst="rect">
            <a:avLst/>
          </a:prstGeom>
          <a:solidFill>
            <a:srgbClr val="3CF7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AF7A4-6203-63F4-C57B-F211AF3BDA86}"/>
              </a:ext>
            </a:extLst>
          </p:cNvPr>
          <p:cNvSpPr txBox="1"/>
          <p:nvPr/>
        </p:nvSpPr>
        <p:spPr>
          <a:xfrm>
            <a:off x="247674" y="706095"/>
            <a:ext cx="39060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UML Diagram</a:t>
            </a:r>
          </a:p>
        </p:txBody>
      </p:sp>
      <p:sp>
        <p:nvSpPr>
          <p:cNvPr id="13" name="Параллелограмм 12">
            <a:extLst>
              <a:ext uri="{FF2B5EF4-FFF2-40B4-BE49-F238E27FC236}">
                <a16:creationId xmlns:a16="http://schemas.microsoft.com/office/drawing/2014/main" id="{A6C02B24-5D8C-772A-84E8-258285FE1B64}"/>
              </a:ext>
            </a:extLst>
          </p:cNvPr>
          <p:cNvSpPr/>
          <p:nvPr/>
        </p:nvSpPr>
        <p:spPr>
          <a:xfrm rot="10800000" flipH="1">
            <a:off x="6096000" y="2801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5FD67C92-254D-0170-4D8A-2FF194CD594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3A153-5CEC-B855-37E7-48A6A7BFA5A7}"/>
              </a:ext>
            </a:extLst>
          </p:cNvPr>
          <p:cNvSpPr txBox="1"/>
          <p:nvPr/>
        </p:nvSpPr>
        <p:spPr>
          <a:xfrm>
            <a:off x="5460126" y="829205"/>
            <a:ext cx="1271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Montserrat SemiBold" panose="00000700000000000000" pitchFamily="2" charset="-52"/>
              </a:rPr>
              <a:t>YerFitGUI</a:t>
            </a:r>
            <a:endParaRPr lang="en-US" sz="16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90568-10C3-3445-0044-46596C4810AA}"/>
              </a:ext>
            </a:extLst>
          </p:cNvPr>
          <p:cNvSpPr txBox="1"/>
          <p:nvPr/>
        </p:nvSpPr>
        <p:spPr>
          <a:xfrm>
            <a:off x="4042964" y="1098949"/>
            <a:ext cx="28343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MainInterface: QWidget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AboutUsWindow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FilialsWindow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PriceWindow     SubscribeWindow</a:t>
            </a:r>
            <a:endParaRPr lang="en-US" sz="14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EE75A-300F-6904-2CEC-B74AA6DD0776}"/>
              </a:ext>
            </a:extLst>
          </p:cNvPr>
          <p:cNvSpPr txBox="1"/>
          <p:nvPr/>
        </p:nvSpPr>
        <p:spPr>
          <a:xfrm>
            <a:off x="6459382" y="1114932"/>
            <a:ext cx="28343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show_about_us()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show_filials()             show_price()                show_subscribe()</a:t>
            </a:r>
            <a:endParaRPr lang="en-US" sz="14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6255F-E2A3-E774-A9A0-99D5A87514C3}"/>
              </a:ext>
            </a:extLst>
          </p:cNvPr>
          <p:cNvSpPr txBox="1"/>
          <p:nvPr/>
        </p:nvSpPr>
        <p:spPr>
          <a:xfrm>
            <a:off x="1768435" y="2744399"/>
            <a:ext cx="2021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Montserrat SemiBold" panose="00000700000000000000" pitchFamily="2" charset="-52"/>
              </a:rPr>
              <a:t>AboutUsWindow</a:t>
            </a:r>
            <a:endParaRPr lang="en-US" sz="16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FE01F-87AE-A0A2-EF98-71C49056421C}"/>
              </a:ext>
            </a:extLst>
          </p:cNvPr>
          <p:cNvSpPr txBox="1"/>
          <p:nvPr/>
        </p:nvSpPr>
        <p:spPr>
          <a:xfrm>
            <a:off x="5291473" y="2746160"/>
            <a:ext cx="1696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Montserrat SemiBold" panose="00000700000000000000" pitchFamily="2" charset="-52"/>
              </a:rPr>
              <a:t>FilialsWindow</a:t>
            </a:r>
            <a:endParaRPr lang="en-US" sz="16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AD380B-533C-8B3F-D9A4-496BFF5D8062}"/>
              </a:ext>
            </a:extLst>
          </p:cNvPr>
          <p:cNvSpPr txBox="1"/>
          <p:nvPr/>
        </p:nvSpPr>
        <p:spPr>
          <a:xfrm>
            <a:off x="8650634" y="2715680"/>
            <a:ext cx="1647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Montserrat SemiBold" panose="00000700000000000000" pitchFamily="2" charset="-52"/>
              </a:rPr>
              <a:t>PriceWindow</a:t>
            </a:r>
            <a:endParaRPr lang="en-US" sz="16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4F35A3-E421-6D5A-331B-E81247CB04FE}"/>
              </a:ext>
            </a:extLst>
          </p:cNvPr>
          <p:cNvSpPr txBox="1"/>
          <p:nvPr/>
        </p:nvSpPr>
        <p:spPr>
          <a:xfrm>
            <a:off x="5082768" y="4615109"/>
            <a:ext cx="211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n w="12700">
                  <a:noFill/>
                </a:ln>
                <a:latin typeface="Montserrat SemiBold" panose="00000700000000000000" pitchFamily="2" charset="-52"/>
              </a:rPr>
              <a:t>SubscribeWindow</a:t>
            </a:r>
            <a:endParaRPr lang="en-US" sz="1600" b="1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22FF1-3788-C8D3-026D-EA2EAF931BBB}"/>
              </a:ext>
            </a:extLst>
          </p:cNvPr>
          <p:cNvSpPr txBox="1"/>
          <p:nvPr/>
        </p:nvSpPr>
        <p:spPr>
          <a:xfrm>
            <a:off x="1540966" y="3153745"/>
            <a:ext cx="1752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label: QLabel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setup_ui()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retranslate_ui()</a:t>
            </a:r>
            <a:endParaRPr lang="en-US" sz="14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E4DF7-BB96-7714-D707-C862C8BA55A8}"/>
              </a:ext>
            </a:extLst>
          </p:cNvPr>
          <p:cNvSpPr txBox="1"/>
          <p:nvPr/>
        </p:nvSpPr>
        <p:spPr>
          <a:xfrm>
            <a:off x="4899165" y="3120582"/>
            <a:ext cx="156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label: QLabel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setup_ui()</a:t>
            </a:r>
          </a:p>
          <a:p>
            <a:r>
              <a:rPr lang="en-US" sz="1400" dirty="0">
                <a:ln w="12700">
                  <a:noFill/>
                </a:ln>
                <a:latin typeface="Montserrat" panose="00000500000000000000" pitchFamily="2" charset="-52"/>
              </a:rPr>
              <a:t>retranslate_ui()</a:t>
            </a:r>
            <a:endParaRPr lang="en-US" sz="14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54207-E03B-83E7-1274-30621BB9430E}"/>
              </a:ext>
            </a:extLst>
          </p:cNvPr>
          <p:cNvSpPr txBox="1"/>
          <p:nvPr/>
        </p:nvSpPr>
        <p:spPr>
          <a:xfrm>
            <a:off x="8174717" y="3023248"/>
            <a:ext cx="265565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n w="12700">
                  <a:noFill/>
                </a:ln>
                <a:latin typeface="Montserrat" panose="00000500000000000000" pitchFamily="2" charset="-52"/>
              </a:rPr>
              <a:t>90d_button: QPushButton</a:t>
            </a:r>
          </a:p>
          <a:p>
            <a:r>
              <a:rPr lang="en-US" sz="1300" dirty="0">
                <a:ln w="12700">
                  <a:noFill/>
                </a:ln>
                <a:latin typeface="Montserrat" panose="00000500000000000000" pitchFamily="2" charset="-52"/>
              </a:rPr>
              <a:t>180d_button: QPushButton</a:t>
            </a:r>
          </a:p>
          <a:p>
            <a:r>
              <a:rPr lang="en-US" sz="1300" dirty="0">
                <a:ln w="12700">
                  <a:noFill/>
                </a:ln>
                <a:latin typeface="Montserrat" panose="00000500000000000000" pitchFamily="2" charset="-52"/>
              </a:rPr>
              <a:t>365d_button: QPushButton</a:t>
            </a:r>
          </a:p>
          <a:p>
            <a:r>
              <a:rPr lang="en-US" sz="1300" dirty="0">
                <a:ln w="12700">
                  <a:noFill/>
                </a:ln>
                <a:latin typeface="Montserrat" panose="00000500000000000000" pitchFamily="2" charset="-52"/>
              </a:rPr>
              <a:t>setup_ui()</a:t>
            </a:r>
          </a:p>
          <a:p>
            <a:r>
              <a:rPr lang="en-US" sz="1300" dirty="0">
                <a:ln w="12700">
                  <a:noFill/>
                </a:ln>
                <a:latin typeface="Montserrat" panose="00000500000000000000" pitchFamily="2" charset="-52"/>
              </a:rPr>
              <a:t>retranslate_ui() </a:t>
            </a:r>
            <a:endParaRPr lang="en-US" sz="13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1FA0A-3C87-3226-8E07-F5190EFC0DF7}"/>
              </a:ext>
            </a:extLst>
          </p:cNvPr>
          <p:cNvSpPr txBox="1"/>
          <p:nvPr/>
        </p:nvSpPr>
        <p:spPr>
          <a:xfrm>
            <a:off x="4031064" y="4964820"/>
            <a:ext cx="2632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cardnum_input: QLineEdit</a:t>
            </a:r>
          </a:p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name_input: QLineEdit</a:t>
            </a:r>
            <a:endParaRPr lang="kk-KZ" sz="1200" dirty="0">
              <a:ln w="12700">
                <a:noFill/>
              </a:ln>
              <a:latin typeface="Montserrat" panose="00000500000000000000" pitchFamily="2" charset="-52"/>
            </a:endParaRPr>
          </a:p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mm_yy_input: QLineEdit</a:t>
            </a:r>
          </a:p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cvv_input: QLineEdit</a:t>
            </a:r>
            <a:endParaRPr lang="kk-KZ" sz="1200" dirty="0">
              <a:ln w="12700">
                <a:noFill/>
              </a:ln>
              <a:latin typeface="Montserrat" panose="00000500000000000000" pitchFamily="2" charset="-52"/>
            </a:endParaRPr>
          </a:p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continue_button: QPushButton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8049A1-7D18-ADBD-6A25-2E4ED0CA4081}"/>
              </a:ext>
            </a:extLst>
          </p:cNvPr>
          <p:cNvSpPr txBox="1"/>
          <p:nvPr/>
        </p:nvSpPr>
        <p:spPr>
          <a:xfrm>
            <a:off x="6561234" y="4946218"/>
            <a:ext cx="178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setup_ui()</a:t>
            </a:r>
          </a:p>
          <a:p>
            <a:r>
              <a:rPr lang="en-US" sz="1200" dirty="0">
                <a:ln w="12700">
                  <a:noFill/>
                </a:ln>
                <a:latin typeface="Montserrat" panose="00000500000000000000" pitchFamily="2" charset="-52"/>
              </a:rPr>
              <a:t>retranslate_ui()              subscribe_clicked()</a:t>
            </a:r>
            <a:endParaRPr lang="en-US" sz="1200" dirty="0">
              <a:ln w="12700">
                <a:noFill/>
              </a:ln>
              <a:effectLst/>
              <a:latin typeface="Montserrat" panose="00000500000000000000" pitchFamily="2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1A71D93-3BBE-CBAB-8766-CE59EB0D6706}"/>
              </a:ext>
            </a:extLst>
          </p:cNvPr>
          <p:cNvSpPr/>
          <p:nvPr/>
        </p:nvSpPr>
        <p:spPr>
          <a:xfrm>
            <a:off x="5963055" y="2283091"/>
            <a:ext cx="48639" cy="42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9A7DE6E-11E4-1920-6F88-CAA641BD900F}"/>
              </a:ext>
            </a:extLst>
          </p:cNvPr>
          <p:cNvSpPr/>
          <p:nvPr/>
        </p:nvSpPr>
        <p:spPr>
          <a:xfrm rot="16200000">
            <a:off x="7737139" y="719721"/>
            <a:ext cx="45719" cy="3545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04F2562-7B38-3379-0DF4-DF80DA85561E}"/>
              </a:ext>
            </a:extLst>
          </p:cNvPr>
          <p:cNvSpPr/>
          <p:nvPr/>
        </p:nvSpPr>
        <p:spPr>
          <a:xfrm>
            <a:off x="9502542" y="2469484"/>
            <a:ext cx="48639" cy="235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37318BC-1D98-DA3C-8DA8-4BA25B84914E}"/>
              </a:ext>
            </a:extLst>
          </p:cNvPr>
          <p:cNvGrpSpPr/>
          <p:nvPr/>
        </p:nvGrpSpPr>
        <p:grpSpPr>
          <a:xfrm flipH="1">
            <a:off x="2488042" y="2468981"/>
            <a:ext cx="3563806" cy="235039"/>
            <a:chOff x="5987375" y="2469484"/>
            <a:chExt cx="3563806" cy="235039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AD72D07D-A47D-D9E3-55D9-9C4F2EB942C9}"/>
                </a:ext>
              </a:extLst>
            </p:cNvPr>
            <p:cNvSpPr/>
            <p:nvPr/>
          </p:nvSpPr>
          <p:spPr>
            <a:xfrm rot="16200000">
              <a:off x="7737139" y="719721"/>
              <a:ext cx="45719" cy="3545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ru-RU" dirty="0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FFFA797-C1F9-E09B-525D-202147ECE261}"/>
                </a:ext>
              </a:extLst>
            </p:cNvPr>
            <p:cNvSpPr/>
            <p:nvPr/>
          </p:nvSpPr>
          <p:spPr>
            <a:xfrm>
              <a:off x="9502542" y="2469484"/>
              <a:ext cx="48639" cy="23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B047788-9EDE-B089-B768-4D0080318850}"/>
              </a:ext>
            </a:extLst>
          </p:cNvPr>
          <p:cNvSpPr/>
          <p:nvPr/>
        </p:nvSpPr>
        <p:spPr>
          <a:xfrm>
            <a:off x="9502542" y="4161302"/>
            <a:ext cx="48639" cy="244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E4A974A-04D1-D885-60D5-AE99088F2370}"/>
              </a:ext>
            </a:extLst>
          </p:cNvPr>
          <p:cNvSpPr/>
          <p:nvPr/>
        </p:nvSpPr>
        <p:spPr>
          <a:xfrm rot="16200000">
            <a:off x="7743235" y="2612006"/>
            <a:ext cx="45719" cy="3545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0496CF23-B234-07E0-B8D9-408F2623277F}"/>
              </a:ext>
            </a:extLst>
          </p:cNvPr>
          <p:cNvSpPr/>
          <p:nvPr/>
        </p:nvSpPr>
        <p:spPr>
          <a:xfrm>
            <a:off x="5987374" y="4362351"/>
            <a:ext cx="48639" cy="244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5C75EB70-58E6-B815-A151-19F79906C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AF7A4-6203-63F4-C57B-F211AF3BDA86}"/>
              </a:ext>
            </a:extLst>
          </p:cNvPr>
          <p:cNvSpPr txBox="1"/>
          <p:nvPr/>
        </p:nvSpPr>
        <p:spPr>
          <a:xfrm>
            <a:off x="247674" y="706095"/>
            <a:ext cx="4651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latin typeface="Montserrat SemiBold" panose="00000700000000000000" pitchFamily="2" charset="-52"/>
              </a:rPr>
              <a:t>Flowchart</a:t>
            </a:r>
            <a:r>
              <a:rPr lang="en-US" sz="32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 Diagram</a:t>
            </a:r>
          </a:p>
        </p:txBody>
      </p:sp>
      <p:sp>
        <p:nvSpPr>
          <p:cNvPr id="13" name="Параллелограмм 12">
            <a:extLst>
              <a:ext uri="{FF2B5EF4-FFF2-40B4-BE49-F238E27FC236}">
                <a16:creationId xmlns:a16="http://schemas.microsoft.com/office/drawing/2014/main" id="{A6C02B24-5D8C-772A-84E8-258285FE1B64}"/>
              </a:ext>
            </a:extLst>
          </p:cNvPr>
          <p:cNvSpPr/>
          <p:nvPr/>
        </p:nvSpPr>
        <p:spPr>
          <a:xfrm rot="10800000" flipH="1">
            <a:off x="6096000" y="2801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5FD67C92-254D-0170-4D8A-2FF194CD594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817E3E25-A8E9-040F-0556-8A9127D72B44}"/>
              </a:ext>
            </a:extLst>
          </p:cNvPr>
          <p:cNvSpPr/>
          <p:nvPr/>
        </p:nvSpPr>
        <p:spPr>
          <a:xfrm>
            <a:off x="462064" y="3429000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7ABB232-9BA7-E619-2831-22EA13CB7D82}"/>
              </a:ext>
            </a:extLst>
          </p:cNvPr>
          <p:cNvSpPr/>
          <p:nvPr/>
        </p:nvSpPr>
        <p:spPr>
          <a:xfrm>
            <a:off x="2143327" y="1960655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E5EB8F3E-05BD-6AEF-B14E-81F26960FFD3}"/>
              </a:ext>
            </a:extLst>
          </p:cNvPr>
          <p:cNvSpPr/>
          <p:nvPr/>
        </p:nvSpPr>
        <p:spPr>
          <a:xfrm>
            <a:off x="2143327" y="2948386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691E1EFC-2AF4-772D-08BC-490FB1573AA5}"/>
              </a:ext>
            </a:extLst>
          </p:cNvPr>
          <p:cNvSpPr/>
          <p:nvPr/>
        </p:nvSpPr>
        <p:spPr>
          <a:xfrm>
            <a:off x="2143327" y="3917398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9C65A09-DBC4-3893-C2D7-FEDA8D510113}"/>
              </a:ext>
            </a:extLst>
          </p:cNvPr>
          <p:cNvSpPr/>
          <p:nvPr/>
        </p:nvSpPr>
        <p:spPr>
          <a:xfrm>
            <a:off x="2143327" y="4886410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46FF57A-C65A-B5A3-EEF9-99852EEEF97B}"/>
              </a:ext>
            </a:extLst>
          </p:cNvPr>
          <p:cNvSpPr/>
          <p:nvPr/>
        </p:nvSpPr>
        <p:spPr>
          <a:xfrm>
            <a:off x="3641370" y="1960654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94130CC-DF0A-33F5-7FE8-DA77EDA7664C}"/>
              </a:ext>
            </a:extLst>
          </p:cNvPr>
          <p:cNvSpPr/>
          <p:nvPr/>
        </p:nvSpPr>
        <p:spPr>
          <a:xfrm>
            <a:off x="3641370" y="2939026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F14DB382-55A2-DA5F-3D1F-FF26A892817D}"/>
              </a:ext>
            </a:extLst>
          </p:cNvPr>
          <p:cNvSpPr/>
          <p:nvPr/>
        </p:nvSpPr>
        <p:spPr>
          <a:xfrm>
            <a:off x="3641370" y="3917398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A1873A9D-E134-573C-F3CD-2D2E9F21D13E}"/>
              </a:ext>
            </a:extLst>
          </p:cNvPr>
          <p:cNvSpPr/>
          <p:nvPr/>
        </p:nvSpPr>
        <p:spPr>
          <a:xfrm>
            <a:off x="5139413" y="2939025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86A4629B-635F-297F-B7DB-9E0CF1500358}"/>
              </a:ext>
            </a:extLst>
          </p:cNvPr>
          <p:cNvSpPr/>
          <p:nvPr/>
        </p:nvSpPr>
        <p:spPr>
          <a:xfrm>
            <a:off x="6637456" y="2948386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0DD6CC62-F7E7-6D0F-3AFF-66CF3BF821FF}"/>
              </a:ext>
            </a:extLst>
          </p:cNvPr>
          <p:cNvSpPr/>
          <p:nvPr/>
        </p:nvSpPr>
        <p:spPr>
          <a:xfrm>
            <a:off x="8135499" y="2948386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88E51481-56B8-94AE-DFD1-2DF1628F2DCD}"/>
              </a:ext>
            </a:extLst>
          </p:cNvPr>
          <p:cNvSpPr/>
          <p:nvPr/>
        </p:nvSpPr>
        <p:spPr>
          <a:xfrm>
            <a:off x="9826582" y="3429000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DF963086-C7A5-00D7-954D-5C5ECE70B178}"/>
              </a:ext>
            </a:extLst>
          </p:cNvPr>
          <p:cNvSpPr/>
          <p:nvPr/>
        </p:nvSpPr>
        <p:spPr>
          <a:xfrm>
            <a:off x="3641370" y="4869297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7D020990-6A76-B09E-ABBB-C0EDD10835DE}"/>
              </a:ext>
            </a:extLst>
          </p:cNvPr>
          <p:cNvSpPr/>
          <p:nvPr/>
        </p:nvSpPr>
        <p:spPr>
          <a:xfrm>
            <a:off x="5139413" y="4869297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1EC31D75-04D5-7FA0-C50E-DDF82E1778AC}"/>
              </a:ext>
            </a:extLst>
          </p:cNvPr>
          <p:cNvSpPr/>
          <p:nvPr/>
        </p:nvSpPr>
        <p:spPr>
          <a:xfrm>
            <a:off x="6637456" y="4880853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EEF1D0-76A1-38B5-351C-115E7D9E6920}"/>
              </a:ext>
            </a:extLst>
          </p:cNvPr>
          <p:cNvSpPr txBox="1"/>
          <p:nvPr/>
        </p:nvSpPr>
        <p:spPr>
          <a:xfrm>
            <a:off x="372443" y="3476972"/>
            <a:ext cx="13583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Main Window</a:t>
            </a:r>
            <a:endParaRPr lang="en-US" sz="1600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A2B2FA-CB0C-415A-3CF3-592BA731D027}"/>
              </a:ext>
            </a:extLst>
          </p:cNvPr>
          <p:cNvSpPr txBox="1"/>
          <p:nvPr/>
        </p:nvSpPr>
        <p:spPr>
          <a:xfrm>
            <a:off x="2143327" y="202029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About Us</a:t>
            </a:r>
          </a:p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Button</a:t>
            </a:r>
            <a:endParaRPr lang="en-US" sz="1600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1CE8E-9D56-B304-A875-82477AD578BA}"/>
              </a:ext>
            </a:extLst>
          </p:cNvPr>
          <p:cNvSpPr txBox="1"/>
          <p:nvPr/>
        </p:nvSpPr>
        <p:spPr>
          <a:xfrm>
            <a:off x="2230767" y="2995795"/>
            <a:ext cx="1044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Price</a:t>
            </a:r>
            <a:endParaRPr lang="en-US" sz="1600" dirty="0">
              <a:ln w="12700">
                <a:noFill/>
              </a:ln>
              <a:latin typeface="Montserrat SemiBold" panose="00000700000000000000" pitchFamily="2" charset="-52"/>
            </a:endParaRP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Button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34D072-7F1C-1321-C48F-2F7113CAC52C}"/>
              </a:ext>
            </a:extLst>
          </p:cNvPr>
          <p:cNvSpPr txBox="1"/>
          <p:nvPr/>
        </p:nvSpPr>
        <p:spPr>
          <a:xfrm>
            <a:off x="2228065" y="3965370"/>
            <a:ext cx="1047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n w="12700">
                  <a:noFill/>
                </a:ln>
                <a:latin typeface="Montserrat SemiBold" panose="00000700000000000000" pitchFamily="2" charset="-52"/>
              </a:rPr>
              <a:t>Filials</a:t>
            </a:r>
            <a:endParaRPr lang="en-US" sz="1600" dirty="0">
              <a:ln w="12700">
                <a:noFill/>
              </a:ln>
              <a:latin typeface="Montserrat SemiBold" panose="00000700000000000000" pitchFamily="2" charset="-52"/>
            </a:endParaRP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Button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65C318-6A78-FF26-6064-F6735AE10E3E}"/>
              </a:ext>
            </a:extLst>
          </p:cNvPr>
          <p:cNvSpPr txBox="1"/>
          <p:nvPr/>
        </p:nvSpPr>
        <p:spPr>
          <a:xfrm>
            <a:off x="2086085" y="4939760"/>
            <a:ext cx="1333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Subscribe</a:t>
            </a: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Button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5C582-5778-D540-ADB5-5B8320086F8D}"/>
              </a:ext>
            </a:extLst>
          </p:cNvPr>
          <p:cNvSpPr txBox="1"/>
          <p:nvPr/>
        </p:nvSpPr>
        <p:spPr>
          <a:xfrm>
            <a:off x="3641370" y="202029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About Us</a:t>
            </a:r>
          </a:p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Window</a:t>
            </a:r>
            <a:endParaRPr lang="en-US" sz="1600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80AE36-C159-CA5A-CCF2-3AFD6AB0130B}"/>
              </a:ext>
            </a:extLst>
          </p:cNvPr>
          <p:cNvSpPr txBox="1"/>
          <p:nvPr/>
        </p:nvSpPr>
        <p:spPr>
          <a:xfrm>
            <a:off x="3713716" y="2986998"/>
            <a:ext cx="1074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Price</a:t>
            </a:r>
            <a:endParaRPr lang="en-US" sz="1600" dirty="0">
              <a:ln w="12700">
                <a:noFill/>
              </a:ln>
              <a:latin typeface="Montserrat SemiBold" panose="00000700000000000000" pitchFamily="2" charset="-52"/>
            </a:endParaRP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Window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807404-C485-45DB-A62E-DFBA061B45B6}"/>
              </a:ext>
            </a:extLst>
          </p:cNvPr>
          <p:cNvSpPr txBox="1"/>
          <p:nvPr/>
        </p:nvSpPr>
        <p:spPr>
          <a:xfrm>
            <a:off x="3693757" y="3960547"/>
            <a:ext cx="1126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n w="12700">
                  <a:noFill/>
                </a:ln>
                <a:latin typeface="Montserrat SemiBold" panose="00000700000000000000" pitchFamily="2" charset="-52"/>
              </a:rPr>
              <a:t>Filials</a:t>
            </a:r>
            <a:endParaRPr lang="en-US" sz="1600" dirty="0">
              <a:ln w="12700">
                <a:noFill/>
              </a:ln>
              <a:latin typeface="Montserrat SemiBold" panose="00000700000000000000" pitchFamily="2" charset="-52"/>
            </a:endParaRP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Window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A539E8-5310-52E3-3F41-19597059BFE4}"/>
              </a:ext>
            </a:extLst>
          </p:cNvPr>
          <p:cNvSpPr txBox="1"/>
          <p:nvPr/>
        </p:nvSpPr>
        <p:spPr>
          <a:xfrm>
            <a:off x="5139413" y="2986359"/>
            <a:ext cx="1219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90 Day / 180 Day / 365 Day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8531CB-C471-A753-D438-5183F6F5B241}"/>
              </a:ext>
            </a:extLst>
          </p:cNvPr>
          <p:cNvSpPr txBox="1"/>
          <p:nvPr/>
        </p:nvSpPr>
        <p:spPr>
          <a:xfrm>
            <a:off x="6597007" y="2995795"/>
            <a:ext cx="1333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Subscribe</a:t>
            </a:r>
          </a:p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Window</a:t>
            </a:r>
            <a:endParaRPr lang="en-US" sz="1600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E1B423-39EF-B010-F841-25053BAAE6AD}"/>
              </a:ext>
            </a:extLst>
          </p:cNvPr>
          <p:cNvSpPr txBox="1"/>
          <p:nvPr/>
        </p:nvSpPr>
        <p:spPr>
          <a:xfrm>
            <a:off x="8108124" y="2973414"/>
            <a:ext cx="1273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Success or Error Message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047E70-CE0B-D233-8402-38AFC35A0B51}"/>
              </a:ext>
            </a:extLst>
          </p:cNvPr>
          <p:cNvSpPr txBox="1"/>
          <p:nvPr/>
        </p:nvSpPr>
        <p:spPr>
          <a:xfrm>
            <a:off x="3707646" y="4904982"/>
            <a:ext cx="1074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Price</a:t>
            </a:r>
            <a:endParaRPr lang="en-US" sz="1600" dirty="0">
              <a:ln w="12700">
                <a:noFill/>
              </a:ln>
              <a:latin typeface="Montserrat SemiBold" panose="00000700000000000000" pitchFamily="2" charset="-52"/>
            </a:endParaRPr>
          </a:p>
          <a:p>
            <a:pPr algn="ctr"/>
            <a:r>
              <a:rPr lang="en-US" sz="16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Window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BB611F-CFA5-1AF6-D392-D5B833E6F8D8}"/>
              </a:ext>
            </a:extLst>
          </p:cNvPr>
          <p:cNvSpPr txBox="1"/>
          <p:nvPr/>
        </p:nvSpPr>
        <p:spPr>
          <a:xfrm>
            <a:off x="5139413" y="4913414"/>
            <a:ext cx="1219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90 Day / 180 Day / 365 Day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3B0F11-7266-17CD-78D4-9C29F4B510CD}"/>
              </a:ext>
            </a:extLst>
          </p:cNvPr>
          <p:cNvSpPr txBox="1"/>
          <p:nvPr/>
        </p:nvSpPr>
        <p:spPr>
          <a:xfrm>
            <a:off x="6597007" y="4928825"/>
            <a:ext cx="1333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Subscribe</a:t>
            </a:r>
          </a:p>
          <a:p>
            <a:pPr algn="ctr"/>
            <a:r>
              <a:rPr lang="en-US" sz="1600" dirty="0">
                <a:ln w="12700">
                  <a:noFill/>
                </a:ln>
                <a:latin typeface="Montserrat SemiBold" panose="00000700000000000000" pitchFamily="2" charset="-52"/>
              </a:rPr>
              <a:t>Window</a:t>
            </a:r>
            <a:endParaRPr lang="en-US" sz="1600" dirty="0">
              <a:ln w="12700">
                <a:noFill/>
              </a:ln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104C0B68-D0B3-78FE-5040-9111CB7AA0C4}"/>
              </a:ext>
            </a:extLst>
          </p:cNvPr>
          <p:cNvSpPr/>
          <p:nvPr/>
        </p:nvSpPr>
        <p:spPr>
          <a:xfrm>
            <a:off x="8135499" y="4847424"/>
            <a:ext cx="1219200" cy="680720"/>
          </a:xfrm>
          <a:prstGeom prst="roundRect">
            <a:avLst>
              <a:gd name="adj" fmla="val 34578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3FB426-50F1-6FCC-A572-196E6C8CEAAD}"/>
              </a:ext>
            </a:extLst>
          </p:cNvPr>
          <p:cNvSpPr txBox="1"/>
          <p:nvPr/>
        </p:nvSpPr>
        <p:spPr>
          <a:xfrm>
            <a:off x="8116898" y="4863746"/>
            <a:ext cx="1273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Success or Error Message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FBADAF9C-509E-6CAA-3B0F-5B2197323085}"/>
              </a:ext>
            </a:extLst>
          </p:cNvPr>
          <p:cNvSpPr/>
          <p:nvPr/>
        </p:nvSpPr>
        <p:spPr>
          <a:xfrm>
            <a:off x="1050263" y="2304288"/>
            <a:ext cx="61200" cy="1144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5C9A2AEC-A8B4-D0D7-AE4D-031724B6C7F1}"/>
              </a:ext>
            </a:extLst>
          </p:cNvPr>
          <p:cNvSpPr/>
          <p:nvPr/>
        </p:nvSpPr>
        <p:spPr>
          <a:xfrm rot="5400000">
            <a:off x="1566993" y="1739587"/>
            <a:ext cx="59603" cy="1093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CEC93428-94B7-852F-A1E5-5385C55044A9}"/>
              </a:ext>
            </a:extLst>
          </p:cNvPr>
          <p:cNvSpPr/>
          <p:nvPr/>
        </p:nvSpPr>
        <p:spPr>
          <a:xfrm rot="5400000">
            <a:off x="3472146" y="2146697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57C2982D-7FE5-AE24-A4E5-006BD2320A77}"/>
              </a:ext>
            </a:extLst>
          </p:cNvPr>
          <p:cNvSpPr/>
          <p:nvPr/>
        </p:nvSpPr>
        <p:spPr>
          <a:xfrm rot="5400000">
            <a:off x="3472145" y="3159842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29FD6BD1-5736-8580-2763-C2AB902FB067}"/>
              </a:ext>
            </a:extLst>
          </p:cNvPr>
          <p:cNvSpPr/>
          <p:nvPr/>
        </p:nvSpPr>
        <p:spPr>
          <a:xfrm rot="5400000">
            <a:off x="4970189" y="3153201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E3098227-3112-CAE7-C62C-E99D0655C5A7}"/>
              </a:ext>
            </a:extLst>
          </p:cNvPr>
          <p:cNvSpPr/>
          <p:nvPr/>
        </p:nvSpPr>
        <p:spPr>
          <a:xfrm rot="5400000">
            <a:off x="6468613" y="3153201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91017984-001D-87DB-391C-92716EF584D7}"/>
              </a:ext>
            </a:extLst>
          </p:cNvPr>
          <p:cNvSpPr/>
          <p:nvPr/>
        </p:nvSpPr>
        <p:spPr>
          <a:xfrm rot="5400000">
            <a:off x="7966276" y="3164488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A7CD7872-F591-F330-6669-42AD9FA12019}"/>
              </a:ext>
            </a:extLst>
          </p:cNvPr>
          <p:cNvSpPr/>
          <p:nvPr/>
        </p:nvSpPr>
        <p:spPr>
          <a:xfrm rot="5400000">
            <a:off x="3469444" y="4120875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59DC322A-45F1-5C66-B568-EB8505137CA6}"/>
              </a:ext>
            </a:extLst>
          </p:cNvPr>
          <p:cNvSpPr/>
          <p:nvPr/>
        </p:nvSpPr>
        <p:spPr>
          <a:xfrm rot="5400000">
            <a:off x="3474524" y="5085314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DBF51480-C395-29DD-CE18-2A7263D889F7}"/>
              </a:ext>
            </a:extLst>
          </p:cNvPr>
          <p:cNvSpPr/>
          <p:nvPr/>
        </p:nvSpPr>
        <p:spPr>
          <a:xfrm rot="5400000">
            <a:off x="4970879" y="5084638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BF332835-1E32-ABB8-2910-D14AEFE6CC9F}"/>
              </a:ext>
            </a:extLst>
          </p:cNvPr>
          <p:cNvSpPr/>
          <p:nvPr/>
        </p:nvSpPr>
        <p:spPr>
          <a:xfrm rot="5400000">
            <a:off x="6468613" y="5110915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CA6AD540-9FDA-1DDF-6E53-070529A32D7B}"/>
              </a:ext>
            </a:extLst>
          </p:cNvPr>
          <p:cNvSpPr/>
          <p:nvPr/>
        </p:nvSpPr>
        <p:spPr>
          <a:xfrm rot="5400000">
            <a:off x="7966276" y="5096634"/>
            <a:ext cx="59602" cy="27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C2D5755B-EB8F-3C5A-7938-811E991C4A16}"/>
              </a:ext>
            </a:extLst>
          </p:cNvPr>
          <p:cNvSpPr/>
          <p:nvPr/>
        </p:nvSpPr>
        <p:spPr>
          <a:xfrm flipH="1" flipV="1">
            <a:off x="1052640" y="4109788"/>
            <a:ext cx="61200" cy="1144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5530DE83-4829-159F-3B6C-203CBCE72CAC}"/>
              </a:ext>
            </a:extLst>
          </p:cNvPr>
          <p:cNvSpPr/>
          <p:nvPr/>
        </p:nvSpPr>
        <p:spPr>
          <a:xfrm rot="5400000" flipH="1" flipV="1">
            <a:off x="1569370" y="4726108"/>
            <a:ext cx="59603" cy="1093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F5BD51B0-F74B-EF8E-7FF6-A0C220892976}"/>
              </a:ext>
            </a:extLst>
          </p:cNvPr>
          <p:cNvSpPr/>
          <p:nvPr/>
        </p:nvSpPr>
        <p:spPr>
          <a:xfrm rot="5400000">
            <a:off x="1566615" y="2726692"/>
            <a:ext cx="59603" cy="1093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9D315173-4C0F-2D1B-100B-6748B30E6F84}"/>
              </a:ext>
            </a:extLst>
          </p:cNvPr>
          <p:cNvSpPr/>
          <p:nvPr/>
        </p:nvSpPr>
        <p:spPr>
          <a:xfrm rot="5400000">
            <a:off x="1572711" y="3736204"/>
            <a:ext cx="59603" cy="1093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7B8F7C64-7ACF-3446-2D76-523DCDA02911}"/>
              </a:ext>
            </a:extLst>
          </p:cNvPr>
          <p:cNvSpPr/>
          <p:nvPr/>
        </p:nvSpPr>
        <p:spPr>
          <a:xfrm rot="5400000">
            <a:off x="7648375" y="-549660"/>
            <a:ext cx="61200" cy="563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1FBA6277-E429-E662-A6FC-BBC46728C694}"/>
              </a:ext>
            </a:extLst>
          </p:cNvPr>
          <p:cNvSpPr/>
          <p:nvPr/>
        </p:nvSpPr>
        <p:spPr>
          <a:xfrm>
            <a:off x="10436182" y="2286118"/>
            <a:ext cx="61200" cy="1144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619A2253-83F4-8817-AB87-545BAA8BC866}"/>
              </a:ext>
            </a:extLst>
          </p:cNvPr>
          <p:cNvSpPr/>
          <p:nvPr/>
        </p:nvSpPr>
        <p:spPr>
          <a:xfrm rot="5400000">
            <a:off x="7648374" y="1445147"/>
            <a:ext cx="61200" cy="563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A537FA5C-754F-C3A4-CBC8-E5B025C1EB41}"/>
              </a:ext>
            </a:extLst>
          </p:cNvPr>
          <p:cNvSpPr/>
          <p:nvPr/>
        </p:nvSpPr>
        <p:spPr>
          <a:xfrm>
            <a:off x="10439469" y="4109719"/>
            <a:ext cx="61200" cy="1152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B3B80331-0E97-086E-A436-C8EE599329A9}"/>
              </a:ext>
            </a:extLst>
          </p:cNvPr>
          <p:cNvSpPr/>
          <p:nvPr/>
        </p:nvSpPr>
        <p:spPr>
          <a:xfrm rot="5400000">
            <a:off x="9895438" y="4660707"/>
            <a:ext cx="61200" cy="114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7FD1530E-6B8C-D3D8-8139-3E925DFC9847}"/>
              </a:ext>
            </a:extLst>
          </p:cNvPr>
          <p:cNvSpPr/>
          <p:nvPr/>
        </p:nvSpPr>
        <p:spPr>
          <a:xfrm rot="5400000">
            <a:off x="9895438" y="2715748"/>
            <a:ext cx="61200" cy="114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8045F32-E149-036A-B68D-5AA7B07DB3F3}"/>
              </a:ext>
            </a:extLst>
          </p:cNvPr>
          <p:cNvSpPr txBox="1"/>
          <p:nvPr/>
        </p:nvSpPr>
        <p:spPr>
          <a:xfrm>
            <a:off x="9956639" y="3595885"/>
            <a:ext cx="102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2700">
                  <a:noFill/>
                </a:ln>
                <a:effectLst/>
                <a:latin typeface="Montserrat SemiBold" panose="00000700000000000000" pitchFamily="2" charset="-52"/>
              </a:rPr>
              <a:t>END</a:t>
            </a:r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CA4B815F-8ADC-2CAF-2D34-767F9B6C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02799C4B-6503-7449-6E52-E9BB67909728}"/>
              </a:ext>
            </a:extLst>
          </p:cNvPr>
          <p:cNvSpPr/>
          <p:nvPr/>
        </p:nvSpPr>
        <p:spPr>
          <a:xfrm rot="10800000" flipH="1">
            <a:off x="6096000" y="12529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7E1AA310-A9B4-6DFD-DEE3-4EA74AD730F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71CE-7ED3-9B8C-80CA-E4DFB28ABE83}"/>
              </a:ext>
            </a:extLst>
          </p:cNvPr>
          <p:cNvSpPr txBox="1"/>
          <p:nvPr/>
        </p:nvSpPr>
        <p:spPr>
          <a:xfrm>
            <a:off x="267995" y="746735"/>
            <a:ext cx="34810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latin typeface="Montserrat SemiBold" panose="00000700000000000000" pitchFamily="2" charset="-52"/>
              </a:rPr>
              <a:t>Jira Planning</a:t>
            </a:r>
            <a:endParaRPr lang="en-US" sz="3200" dirty="0">
              <a:ln w="15875"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Montserrat SemiBold" panose="00000700000000000000" pitchFamily="2" charset="-52"/>
            </a:endParaRPr>
          </a:p>
        </p:txBody>
      </p:sp>
      <p:pic>
        <p:nvPicPr>
          <p:cNvPr id="12" name="Рисунок 11" descr="Изображение выглядит как снимок экрана, текст, программное обеспечение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2D6F43A-1C2C-2159-42FA-3DD4AA90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9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B3B496-2C86-680A-48E6-CCCCEC029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18DFDF-4CD9-3734-DFE3-E2E003C00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FC3096-41FA-BFCA-00F4-B18E6F5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D00CFBF3-FC73-805F-5942-DD3E5FD8DD60}"/>
              </a:ext>
            </a:extLst>
          </p:cNvPr>
          <p:cNvSpPr/>
          <p:nvPr/>
        </p:nvSpPr>
        <p:spPr>
          <a:xfrm>
            <a:off x="6096000" y="4648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DA06255D-785F-A65C-C7A5-438CFC1D9DBB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9B05B-AEDC-9A54-4EFC-BB46BBFA9AF4}"/>
              </a:ext>
            </a:extLst>
          </p:cNvPr>
          <p:cNvSpPr txBox="1"/>
          <p:nvPr/>
        </p:nvSpPr>
        <p:spPr>
          <a:xfrm>
            <a:off x="916938" y="1592177"/>
            <a:ext cx="99053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PyQt5 is a set of Python bindings for Qt libraries, enabling developers to create cross-platform applications with a native look and feel. It combines the power of the Qt framework with the simplicity and flexibility of the Python programming language.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-52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7C5F53C-CE46-7703-F50E-CE4067C4B44C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4CD4BE0-CE29-0DD2-8B13-6E83D098D5A9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D4CA6E4-2B57-F196-E50C-54DBAB04BCDA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E3DB9302-BD18-93E6-19A8-00E0DB59BD17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B548391F-619C-0339-2CD4-C9B07318ECCA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A914C8-E000-2CF6-CF96-AC92C847B529}"/>
              </a:ext>
            </a:extLst>
          </p:cNvPr>
          <p:cNvSpPr txBox="1"/>
          <p:nvPr/>
        </p:nvSpPr>
        <p:spPr>
          <a:xfrm>
            <a:off x="916938" y="2877443"/>
            <a:ext cx="99053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Rich Widgets: Offers a comprehensive set of Qt widgets for building diverse and interactive user interfaces.</a:t>
            </a:r>
          </a:p>
          <a:p>
            <a:pPr algn="just"/>
            <a:endParaRPr lang="en-US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  <a:p>
            <a:pPr algn="just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Signal and Slot Mechanism: Facilitates communication between different components in an application, enhancing flexibility.</a:t>
            </a:r>
          </a:p>
          <a:p>
            <a:pPr algn="just"/>
            <a:endParaRPr lang="en-US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  <a:p>
            <a:pPr algn="just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Cross-Platform Compatibility: Enables the development of applications that can seamlessly run on various operating systems.</a:t>
            </a:r>
          </a:p>
          <a:p>
            <a:pPr algn="just"/>
            <a:endParaRPr lang="en-US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  <a:p>
            <a:pPr algn="just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Qt Designer Integration: Integrates smoothly with Qt Designer, allowing for the visual design of UIs and automatic code generation.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DD48-CAA0-A9A2-1FC8-BADF9EE10E44}"/>
              </a:ext>
            </a:extLst>
          </p:cNvPr>
          <p:cNvSpPr txBox="1"/>
          <p:nvPr/>
        </p:nvSpPr>
        <p:spPr>
          <a:xfrm>
            <a:off x="872708" y="748506"/>
            <a:ext cx="3340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-52"/>
              </a:rPr>
              <a:t>Frameworks</a:t>
            </a:r>
            <a:endParaRPr lang="en-US" sz="3600" dirty="0"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9110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бодибилдинг, Бодибилдер&#10;&#10;Автоматически созданное описание">
            <a:extLst>
              <a:ext uri="{FF2B5EF4-FFF2-40B4-BE49-F238E27FC236}">
                <a16:creationId xmlns:a16="http://schemas.microsoft.com/office/drawing/2014/main" id="{10110D4B-5287-C01C-2089-E00E5223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Ссылка на слайд 16"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8545" y="2855798"/>
              <a:ext cx="2072640" cy="1165860"/>
            </p:xfrm>
            <a:graphic>
              <a:graphicData uri="http://schemas.microsoft.com/office/powerpoint/2016/slidezoom">
                <pslz:sldZm>
                  <pslz:sldZmObj sldId="278" cId="1521475006">
                    <pslz:zmPr id="{8933E4D7-974B-4C8B-84EC-749745BA0CD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Ссылка на слайд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10D3F5-C1DC-EC57-C584-8F4C01628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545" y="2855798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Ссылка на слайд 18"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5889" y="2836342"/>
              <a:ext cx="2072640" cy="1165860"/>
            </p:xfrm>
            <a:graphic>
              <a:graphicData uri="http://schemas.microsoft.com/office/powerpoint/2016/slidezoom">
                <pslz:sldZm>
                  <pslz:sldZmObj sldId="279" cId="3089789096">
                    <pslz:zmPr id="{3920F2CE-C08C-4CAE-BD5E-99DC597B189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Ссылка на слайд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91CDDA-BC2F-6B40-F9B8-A43CFACCC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5889" y="2836342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Ссылка на слайд 20"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63713" y="2807613"/>
              <a:ext cx="2072640" cy="1165860"/>
            </p:xfrm>
            <a:graphic>
              <a:graphicData uri="http://schemas.microsoft.com/office/powerpoint/2016/slidezoom">
                <pslz:sldZm>
                  <pslz:sldZmObj sldId="280" cId="853038125">
                    <pslz:zmPr id="{3F8AEC92-7ABB-4B3A-A702-F0B65E1B345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2640" cy="1165860"/>
                        </a:xfrm>
                        <a:prstGeom prst="rect">
                          <a:avLst/>
                        </a:prstGeom>
                        <a:ln w="952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Ссылка на слайд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0940319-F6B5-4690-27F8-3103182F5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3713" y="2807613"/>
                <a:ext cx="2072640" cy="1165860"/>
              </a:xfrm>
              <a:prstGeom prst="rect">
                <a:avLst/>
              </a:prstGeom>
              <a:ln w="952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6E9132-A216-9330-02C8-3C960B1035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AF192D-9C19-6062-8B7E-0F8A110F68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BE625-43A4-2AEA-C728-B72D6A0C9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02799C4B-6503-7449-6E52-E9BB67909728}"/>
              </a:ext>
            </a:extLst>
          </p:cNvPr>
          <p:cNvSpPr/>
          <p:nvPr/>
        </p:nvSpPr>
        <p:spPr>
          <a:xfrm rot="10800000" flipH="1">
            <a:off x="6096000" y="12529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7E1AA310-A9B4-6DFD-DEE3-4EA74AD730F3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EE91C0-C739-D681-4265-A20758C02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D520C-C7B5-FCCE-8854-6454B125226D}"/>
              </a:ext>
            </a:extLst>
          </p:cNvPr>
          <p:cNvSpPr txBox="1"/>
          <p:nvPr/>
        </p:nvSpPr>
        <p:spPr>
          <a:xfrm>
            <a:off x="893788" y="790393"/>
            <a:ext cx="4651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latin typeface="Montserrat SemiBold" panose="00000700000000000000" pitchFamily="2" charset="-52"/>
              </a:rPr>
              <a:t>Frameworks</a:t>
            </a:r>
            <a:endParaRPr lang="en-US" sz="3600" dirty="0">
              <a:ln w="15875"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76B0-9E5A-509E-31DC-CDF1E559764E}"/>
              </a:ext>
            </a:extLst>
          </p:cNvPr>
          <p:cNvSpPr txBox="1"/>
          <p:nvPr/>
        </p:nvSpPr>
        <p:spPr>
          <a:xfrm>
            <a:off x="916938" y="1592177"/>
            <a:ext cx="99053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Montserrat SemiBold" panose="00000700000000000000" pitchFamily="2" charset="-52"/>
              </a:rPr>
              <a:t>Qt Designer is a visual design tool provided by the Qt framework for creating graphical user interfaces. It's a powerful tool that simplifies the process of designing and building UIs.</a:t>
            </a:r>
          </a:p>
          <a:p>
            <a:pPr algn="just"/>
            <a:endParaRPr lang="en-US" b="1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Drag-and-Drop Interface: Simplifies UI design by allowing developers to visually place widgets on a form.</a:t>
            </a: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Integration with PyQt5: Generates .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 files that describe UI designs, which can be converted to Python code for PyQt5 projects.</a:t>
            </a: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Widget Box: Provides a collection of standard Qt widgets for easy inclusion in UI designs, along with support for custom widgets.</a:t>
            </a: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-52"/>
              </a:rPr>
              <a:t>Property Editor: Streamlines customization by offering an editor for modifying widget properties.</a:t>
            </a:r>
            <a:endParaRPr lang="ru-RU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1054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B3B496-2C86-680A-48E6-CCCCEC029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pic>
        <p:nvPicPr>
          <p:cNvPr id="30" name="Рисунок 29" descr="Изображение выглядит как спорт, обувь, Танец, колено&#10;&#10;Автоматически созданное описание">
            <a:extLst>
              <a:ext uri="{FF2B5EF4-FFF2-40B4-BE49-F238E27FC236}">
                <a16:creationId xmlns:a16="http://schemas.microsoft.com/office/drawing/2014/main" id="{F08A10CC-1C51-E4A9-734B-DA154AB7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18DFDF-4CD9-3734-DFE3-E2E003C00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араллелограмм 20">
            <a:extLst>
              <a:ext uri="{FF2B5EF4-FFF2-40B4-BE49-F238E27FC236}">
                <a16:creationId xmlns:a16="http://schemas.microsoft.com/office/drawing/2014/main" id="{3E1B0A25-EBEA-637A-6EE4-B6F9DB72A5B4}"/>
              </a:ext>
            </a:extLst>
          </p:cNvPr>
          <p:cNvSpPr/>
          <p:nvPr/>
        </p:nvSpPr>
        <p:spPr>
          <a:xfrm>
            <a:off x="6024880" y="4648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A01135E-0C07-82C9-040E-5ECB9FFAA5E2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121173B-D495-7A9D-A0A2-A52B56A421FF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070FA7C-4242-7BC9-B9A9-71536AF87F78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839A2C5-5FF7-8EB6-788C-4D2C84639665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78B38286-5C3A-2D47-D8F4-4FADE8E511DD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ED2577-3C87-3559-D554-BB1EB171B811}"/>
              </a:ext>
            </a:extLst>
          </p:cNvPr>
          <p:cNvSpPr txBox="1"/>
          <p:nvPr/>
        </p:nvSpPr>
        <p:spPr>
          <a:xfrm>
            <a:off x="514941" y="2558208"/>
            <a:ext cx="40190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-52"/>
              </a:rPr>
              <a:t>THAN</a:t>
            </a:r>
            <a:r>
              <a:rPr lang="en-US" sz="4400" dirty="0">
                <a:ln w="15875">
                  <a:solidFill>
                    <a:srgbClr val="00B050"/>
                  </a:solidFill>
                </a:ln>
                <a:solidFill>
                  <a:srgbClr val="00B050"/>
                </a:solidFill>
                <a:latin typeface="Montserrat SemiBold" panose="00000700000000000000" pitchFamily="2" charset="-52"/>
              </a:rPr>
              <a:t>KS</a:t>
            </a:r>
            <a:endParaRPr lang="en-US" sz="4400" dirty="0">
              <a:ln w="15875">
                <a:solidFill>
                  <a:srgbClr val="00B050"/>
                </a:solidFill>
              </a:ln>
              <a:solidFill>
                <a:srgbClr val="00B050"/>
              </a:solidFill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5BF52-F748-61A1-2BAA-E8EBB48D345F}"/>
              </a:ext>
            </a:extLst>
          </p:cNvPr>
          <p:cNvSpPr txBox="1"/>
          <p:nvPr/>
        </p:nvSpPr>
        <p:spPr>
          <a:xfrm>
            <a:off x="514940" y="3156594"/>
            <a:ext cx="3108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-52"/>
              </a:rPr>
              <a:t>FOR AT</a:t>
            </a:r>
            <a:endParaRPr lang="en-US" sz="4400" dirty="0"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5B1C3-512D-7B58-C3DF-CB8C307CE370}"/>
              </a:ext>
            </a:extLst>
          </p:cNvPr>
          <p:cNvSpPr txBox="1"/>
          <p:nvPr/>
        </p:nvSpPr>
        <p:spPr>
          <a:xfrm>
            <a:off x="2704761" y="3157026"/>
            <a:ext cx="2804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T</a:t>
            </a:r>
            <a:r>
              <a:rPr lang="en-US" sz="44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-52"/>
              </a:rPr>
              <a:t>ENTION</a:t>
            </a:r>
            <a:endParaRPr lang="en-US" sz="4400" dirty="0"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SemiBold" panose="00000700000000000000" pitchFamily="2" charset="-52"/>
            </a:endParaRPr>
          </a:p>
        </p:txBody>
      </p:sp>
      <p:sp>
        <p:nvSpPr>
          <p:cNvPr id="31" name="Параллелограмм 30">
            <a:extLst>
              <a:ext uri="{FF2B5EF4-FFF2-40B4-BE49-F238E27FC236}">
                <a16:creationId xmlns:a16="http://schemas.microsoft.com/office/drawing/2014/main" id="{6D488368-6A0C-F035-16FF-291CEA8A7993}"/>
              </a:ext>
            </a:extLst>
          </p:cNvPr>
          <p:cNvSpPr/>
          <p:nvPr/>
        </p:nvSpPr>
        <p:spPr>
          <a:xfrm rot="15008428" flipH="1">
            <a:off x="5413545" y="5033916"/>
            <a:ext cx="4190719" cy="403938"/>
          </a:xfrm>
          <a:prstGeom prst="parallelogram">
            <a:avLst>
              <a:gd name="adj" fmla="val 2014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FC3096-41FA-BFCA-00F4-B18E6F5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араллелограмм 21">
            <a:extLst>
              <a:ext uri="{FF2B5EF4-FFF2-40B4-BE49-F238E27FC236}">
                <a16:creationId xmlns:a16="http://schemas.microsoft.com/office/drawing/2014/main" id="{E1971833-6C88-99FD-741F-DA05C5FC7666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араллелограмм 31">
            <a:extLst>
              <a:ext uri="{FF2B5EF4-FFF2-40B4-BE49-F238E27FC236}">
                <a16:creationId xmlns:a16="http://schemas.microsoft.com/office/drawing/2014/main" id="{E1F5E38A-ACDB-64D4-6201-DBCB926633FE}"/>
              </a:ext>
            </a:extLst>
          </p:cNvPr>
          <p:cNvSpPr/>
          <p:nvPr/>
        </p:nvSpPr>
        <p:spPr>
          <a:xfrm rot="14413007" flipH="1">
            <a:off x="9915248" y="1296594"/>
            <a:ext cx="3429767" cy="403200"/>
          </a:xfrm>
          <a:prstGeom prst="parallelogram">
            <a:avLst>
              <a:gd name="adj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52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бодибилдинг, Бодибилдер&#10;&#10;Автоматически созданное описание">
            <a:extLst>
              <a:ext uri="{FF2B5EF4-FFF2-40B4-BE49-F238E27FC236}">
                <a16:creationId xmlns:a16="http://schemas.microsoft.com/office/drawing/2014/main" id="{10110D4B-5287-C01C-2089-E00E5223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визитная карточ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4F2ECB1-0E9A-2A19-8337-7A237E34C8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B3B496-2C86-680A-48E6-CCCCEC029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18DFDF-4CD9-3734-DFE3-E2E003C00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FC3096-41FA-BFCA-00F4-B18E6F5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E0CE02-0F72-7207-00F2-BCF9A370BFAF}"/>
              </a:ext>
            </a:extLst>
          </p:cNvPr>
          <p:cNvSpPr/>
          <p:nvPr/>
        </p:nvSpPr>
        <p:spPr>
          <a:xfrm>
            <a:off x="2046052" y="2344363"/>
            <a:ext cx="2198451" cy="2217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4306FF-CAA7-1A87-BD30-CA85743D75B4}"/>
              </a:ext>
            </a:extLst>
          </p:cNvPr>
          <p:cNvSpPr/>
          <p:nvPr/>
        </p:nvSpPr>
        <p:spPr>
          <a:xfrm>
            <a:off x="4996775" y="2344363"/>
            <a:ext cx="2198451" cy="2217906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2AFA934-6126-5637-3240-97EEA797C0C7}"/>
              </a:ext>
            </a:extLst>
          </p:cNvPr>
          <p:cNvSpPr/>
          <p:nvPr/>
        </p:nvSpPr>
        <p:spPr>
          <a:xfrm>
            <a:off x="7947498" y="2344363"/>
            <a:ext cx="2198451" cy="2217906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0838D45-178C-406D-C699-B0FAD8734A78}"/>
              </a:ext>
            </a:extLst>
          </p:cNvPr>
          <p:cNvSpPr/>
          <p:nvPr/>
        </p:nvSpPr>
        <p:spPr>
          <a:xfrm>
            <a:off x="2046051" y="4756822"/>
            <a:ext cx="8099898" cy="612843"/>
          </a:xfrm>
          <a:prstGeom prst="roundRect">
            <a:avLst>
              <a:gd name="adj" fmla="val 50000"/>
            </a:avLst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5D12-03C0-AB19-66DA-6B85EE37F486}"/>
              </a:ext>
            </a:extLst>
          </p:cNvPr>
          <p:cNvSpPr txBox="1"/>
          <p:nvPr/>
        </p:nvSpPr>
        <p:spPr>
          <a:xfrm>
            <a:off x="2194240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chemeClr val="bg1">
                    <a:lumMod val="95000"/>
                  </a:schemeClr>
                </a:solidFill>
                <a:effectLst/>
                <a:latin typeface="Montserrat SemiBold" panose="00000700000000000000" pitchFamily="2" charset="-52"/>
              </a:rPr>
              <a:t>Accessibility</a:t>
            </a:r>
            <a:endParaRPr lang="ru-RU" sz="2200" dirty="0">
              <a:solidFill>
                <a:schemeClr val="bg1">
                  <a:lumMod val="9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023D1-C209-D0AB-2FCD-FFF5709CA437}"/>
              </a:ext>
            </a:extLst>
          </p:cNvPr>
          <p:cNvSpPr txBox="1"/>
          <p:nvPr/>
        </p:nvSpPr>
        <p:spPr>
          <a:xfrm>
            <a:off x="2314168" y="3363832"/>
            <a:ext cx="1667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Montserrat Medium" panose="00000600000000000000" pitchFamily="2" charset="-52"/>
              </a:rPr>
              <a:t>Making fitness accessible for everyone</a:t>
            </a:r>
            <a:endParaRPr lang="ru-RU" sz="1600" dirty="0">
              <a:solidFill>
                <a:schemeClr val="bg1">
                  <a:lumMod val="9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476D7-7FFE-BF64-4153-4F49838B4D06}"/>
              </a:ext>
            </a:extLst>
          </p:cNvPr>
          <p:cNvSpPr txBox="1"/>
          <p:nvPr/>
        </p:nvSpPr>
        <p:spPr>
          <a:xfrm>
            <a:off x="5213058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Enjoyability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B02A-DD20-8B09-B085-74966362B605}"/>
              </a:ext>
            </a:extLst>
          </p:cNvPr>
          <p:cNvSpPr txBox="1"/>
          <p:nvPr/>
        </p:nvSpPr>
        <p:spPr>
          <a:xfrm>
            <a:off x="5181498" y="3302316"/>
            <a:ext cx="1829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Ensuring fitness is an enjoyable experience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2328-98D0-60EE-32CF-D0C7C2FDDDBA}"/>
              </a:ext>
            </a:extLst>
          </p:cNvPr>
          <p:cNvSpPr txBox="1"/>
          <p:nvPr/>
        </p:nvSpPr>
        <p:spPr>
          <a:xfrm>
            <a:off x="8270784" y="2668918"/>
            <a:ext cx="1777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Inclusivity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0CE45-8DEF-250E-634C-8F0E9290746D}"/>
              </a:ext>
            </a:extLst>
          </p:cNvPr>
          <p:cNvSpPr txBox="1"/>
          <p:nvPr/>
        </p:nvSpPr>
        <p:spPr>
          <a:xfrm>
            <a:off x="8054401" y="3193220"/>
            <a:ext cx="2013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Creating a fitness community that embraces diversity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3AD743D-4872-67F0-4FDC-BD2C8155A504}"/>
              </a:ext>
            </a:extLst>
          </p:cNvPr>
          <p:cNvSpPr/>
          <p:nvPr/>
        </p:nvSpPr>
        <p:spPr>
          <a:xfrm>
            <a:off x="2848583" y="4756822"/>
            <a:ext cx="593387" cy="5933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EF6CF-3D13-3057-9C6C-1D2A7B5BCE3F}"/>
              </a:ext>
            </a:extLst>
          </p:cNvPr>
          <p:cNvSpPr txBox="1"/>
          <p:nvPr/>
        </p:nvSpPr>
        <p:spPr>
          <a:xfrm>
            <a:off x="1960341" y="1057436"/>
            <a:ext cx="3671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Yer</a:t>
            </a:r>
            <a:r>
              <a:rPr lang="en-US" sz="3200" b="1" i="0" dirty="0">
                <a:solidFill>
                  <a:srgbClr val="00B050"/>
                </a:solidFill>
                <a:effectLst/>
                <a:latin typeface="Montserrat SemiBold" panose="00000700000000000000" pitchFamily="2" charset="-52"/>
              </a:rPr>
              <a:t>Fit</a:t>
            </a:r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’s Mission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1" name="Параллелограмм 20">
            <a:extLst>
              <a:ext uri="{FF2B5EF4-FFF2-40B4-BE49-F238E27FC236}">
                <a16:creationId xmlns:a16="http://schemas.microsoft.com/office/drawing/2014/main" id="{3E1B0A25-EBEA-637A-6EE4-B6F9DB72A5B4}"/>
              </a:ext>
            </a:extLst>
          </p:cNvPr>
          <p:cNvSpPr/>
          <p:nvPr/>
        </p:nvSpPr>
        <p:spPr>
          <a:xfrm>
            <a:off x="6096000" y="4648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араллелограмм 21">
            <a:extLst>
              <a:ext uri="{FF2B5EF4-FFF2-40B4-BE49-F238E27FC236}">
                <a16:creationId xmlns:a16="http://schemas.microsoft.com/office/drawing/2014/main" id="{E1971833-6C88-99FD-741F-DA05C5FC7666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A01135E-0C07-82C9-040E-5ECB9FFAA5E2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121173B-D495-7A9D-A0A2-A52B56A421FF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070FA7C-4242-7BC9-B9A9-71536AF87F78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839A2C5-5FF7-8EB6-788C-4D2C84639665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78B38286-5C3A-2D47-D8F4-4FADE8E511DD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9858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B3B496-2C86-680A-48E6-CCCCEC029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18DFDF-4CD9-3734-DFE3-E2E003C00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FC3096-41FA-BFCA-00F4-B18E6F5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E0CE02-0F72-7207-00F2-BCF9A370BFAF}"/>
              </a:ext>
            </a:extLst>
          </p:cNvPr>
          <p:cNvSpPr/>
          <p:nvPr/>
        </p:nvSpPr>
        <p:spPr>
          <a:xfrm>
            <a:off x="2046052" y="2344363"/>
            <a:ext cx="2198451" cy="2217906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4306FF-CAA7-1A87-BD30-CA85743D75B4}"/>
              </a:ext>
            </a:extLst>
          </p:cNvPr>
          <p:cNvSpPr/>
          <p:nvPr/>
        </p:nvSpPr>
        <p:spPr>
          <a:xfrm>
            <a:off x="4996775" y="2344363"/>
            <a:ext cx="2198451" cy="2217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2AFA934-6126-5637-3240-97EEA797C0C7}"/>
              </a:ext>
            </a:extLst>
          </p:cNvPr>
          <p:cNvSpPr/>
          <p:nvPr/>
        </p:nvSpPr>
        <p:spPr>
          <a:xfrm>
            <a:off x="7947498" y="2344363"/>
            <a:ext cx="2198451" cy="2217906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0838D45-178C-406D-C699-B0FAD8734A78}"/>
              </a:ext>
            </a:extLst>
          </p:cNvPr>
          <p:cNvSpPr/>
          <p:nvPr/>
        </p:nvSpPr>
        <p:spPr>
          <a:xfrm>
            <a:off x="2046051" y="4756822"/>
            <a:ext cx="8099898" cy="612843"/>
          </a:xfrm>
          <a:prstGeom prst="roundRect">
            <a:avLst>
              <a:gd name="adj" fmla="val 50000"/>
            </a:avLst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5D12-03C0-AB19-66DA-6B85EE37F486}"/>
              </a:ext>
            </a:extLst>
          </p:cNvPr>
          <p:cNvSpPr txBox="1"/>
          <p:nvPr/>
        </p:nvSpPr>
        <p:spPr>
          <a:xfrm>
            <a:off x="2194240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Accessibility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023D1-C209-D0AB-2FCD-FFF5709CA437}"/>
              </a:ext>
            </a:extLst>
          </p:cNvPr>
          <p:cNvSpPr txBox="1"/>
          <p:nvPr/>
        </p:nvSpPr>
        <p:spPr>
          <a:xfrm>
            <a:off x="2314168" y="3363832"/>
            <a:ext cx="1667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Making fitness accessible for everyone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476D7-7FFE-BF64-4153-4F49838B4D06}"/>
              </a:ext>
            </a:extLst>
          </p:cNvPr>
          <p:cNvSpPr txBox="1"/>
          <p:nvPr/>
        </p:nvSpPr>
        <p:spPr>
          <a:xfrm>
            <a:off x="5213058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Enjoyability</a:t>
            </a:r>
            <a:endParaRPr lang="ru-RU" sz="2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B02A-DD20-8B09-B085-74966362B605}"/>
              </a:ext>
            </a:extLst>
          </p:cNvPr>
          <p:cNvSpPr txBox="1"/>
          <p:nvPr/>
        </p:nvSpPr>
        <p:spPr>
          <a:xfrm>
            <a:off x="5181498" y="3302316"/>
            <a:ext cx="1829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effectLst/>
                <a:latin typeface="Montserrat Medium" panose="00000600000000000000" pitchFamily="2" charset="-52"/>
              </a:rPr>
              <a:t>Ensuring fitness is an enjoyable experience</a:t>
            </a:r>
            <a:endParaRPr lang="ru-RU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2328-98D0-60EE-32CF-D0C7C2FDDDBA}"/>
              </a:ext>
            </a:extLst>
          </p:cNvPr>
          <p:cNvSpPr txBox="1"/>
          <p:nvPr/>
        </p:nvSpPr>
        <p:spPr>
          <a:xfrm>
            <a:off x="8270784" y="2668918"/>
            <a:ext cx="1777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Inclusivity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0CE45-8DEF-250E-634C-8F0E9290746D}"/>
              </a:ext>
            </a:extLst>
          </p:cNvPr>
          <p:cNvSpPr txBox="1"/>
          <p:nvPr/>
        </p:nvSpPr>
        <p:spPr>
          <a:xfrm>
            <a:off x="8054401" y="3193220"/>
            <a:ext cx="2013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Creating a fitness community that embraces diversity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3AD743D-4872-67F0-4FDC-BD2C8155A504}"/>
              </a:ext>
            </a:extLst>
          </p:cNvPr>
          <p:cNvSpPr/>
          <p:nvPr/>
        </p:nvSpPr>
        <p:spPr>
          <a:xfrm>
            <a:off x="5799306" y="4747094"/>
            <a:ext cx="593387" cy="5933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09BC0A0A-A181-A6AE-6035-47B912CC066D}"/>
              </a:ext>
            </a:extLst>
          </p:cNvPr>
          <p:cNvSpPr/>
          <p:nvPr/>
        </p:nvSpPr>
        <p:spPr>
          <a:xfrm>
            <a:off x="6096000" y="4648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FFD6A29A-3B6F-B5F5-63B3-716F5085EF9E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6A45F-B98E-3A57-AF1C-D9D22ABC9CC6}"/>
              </a:ext>
            </a:extLst>
          </p:cNvPr>
          <p:cNvSpPr txBox="1"/>
          <p:nvPr/>
        </p:nvSpPr>
        <p:spPr>
          <a:xfrm>
            <a:off x="1960341" y="1057436"/>
            <a:ext cx="3671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Yer</a:t>
            </a:r>
            <a:r>
              <a:rPr lang="en-US" sz="3200" b="1" i="0" dirty="0">
                <a:solidFill>
                  <a:srgbClr val="00B050"/>
                </a:solidFill>
                <a:effectLst/>
                <a:latin typeface="Montserrat SemiBold" panose="00000700000000000000" pitchFamily="2" charset="-52"/>
              </a:rPr>
              <a:t>Fit</a:t>
            </a:r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’s Mission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-52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6AC3AAF-7489-8DD3-8328-71D37A76BC8A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0B711326-76BC-F495-9E95-4D8660B11468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9571E19-0DB9-FCA7-DBF1-F5AF776C3BDC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E047B242-5FD2-E681-995C-4F9B9C3BF444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7E92EF74-00F6-0C49-D7A3-5730F7E43A5F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13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B3B496-2C86-680A-48E6-CCCCEC029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18DFDF-4CD9-3734-DFE3-E2E003C00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1FC3096-41FA-BFCA-00F4-B18E6F5390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42434"/>
            <a:ext cx="12192000" cy="52529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E0CE02-0F72-7207-00F2-BCF9A370BFAF}"/>
              </a:ext>
            </a:extLst>
          </p:cNvPr>
          <p:cNvSpPr/>
          <p:nvPr/>
        </p:nvSpPr>
        <p:spPr>
          <a:xfrm>
            <a:off x="2046052" y="2344363"/>
            <a:ext cx="2198451" cy="2217906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4306FF-CAA7-1A87-BD30-CA85743D75B4}"/>
              </a:ext>
            </a:extLst>
          </p:cNvPr>
          <p:cNvSpPr/>
          <p:nvPr/>
        </p:nvSpPr>
        <p:spPr>
          <a:xfrm>
            <a:off x="4996775" y="2344363"/>
            <a:ext cx="2198451" cy="2217906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2AFA934-6126-5637-3240-97EEA797C0C7}"/>
              </a:ext>
            </a:extLst>
          </p:cNvPr>
          <p:cNvSpPr/>
          <p:nvPr/>
        </p:nvSpPr>
        <p:spPr>
          <a:xfrm>
            <a:off x="7947498" y="2344363"/>
            <a:ext cx="2198451" cy="22179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0838D45-178C-406D-C699-B0FAD8734A78}"/>
              </a:ext>
            </a:extLst>
          </p:cNvPr>
          <p:cNvSpPr/>
          <p:nvPr/>
        </p:nvSpPr>
        <p:spPr>
          <a:xfrm>
            <a:off x="2046051" y="4756822"/>
            <a:ext cx="8099898" cy="612843"/>
          </a:xfrm>
          <a:prstGeom prst="roundRect">
            <a:avLst>
              <a:gd name="adj" fmla="val 50000"/>
            </a:avLst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95D12-03C0-AB19-66DA-6B85EE37F486}"/>
              </a:ext>
            </a:extLst>
          </p:cNvPr>
          <p:cNvSpPr txBox="1"/>
          <p:nvPr/>
        </p:nvSpPr>
        <p:spPr>
          <a:xfrm>
            <a:off x="2194240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Accessibility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023D1-C209-D0AB-2FCD-FFF5709CA437}"/>
              </a:ext>
            </a:extLst>
          </p:cNvPr>
          <p:cNvSpPr txBox="1"/>
          <p:nvPr/>
        </p:nvSpPr>
        <p:spPr>
          <a:xfrm>
            <a:off x="2314168" y="3363832"/>
            <a:ext cx="1667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Making fitness accessible for everyone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476D7-7FFE-BF64-4153-4F49838B4D06}"/>
              </a:ext>
            </a:extLst>
          </p:cNvPr>
          <p:cNvSpPr txBox="1"/>
          <p:nvPr/>
        </p:nvSpPr>
        <p:spPr>
          <a:xfrm>
            <a:off x="5213058" y="2676876"/>
            <a:ext cx="204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effectLst/>
                <a:latin typeface="Montserrat SemiBold" panose="00000700000000000000" pitchFamily="2" charset="-52"/>
              </a:rPr>
              <a:t>Enjoyability</a:t>
            </a:r>
            <a:endParaRPr lang="ru-RU" sz="2200" dirty="0">
              <a:latin typeface="Montserrat SemiBold" panose="000007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B02A-DD20-8B09-B085-74966362B605}"/>
              </a:ext>
            </a:extLst>
          </p:cNvPr>
          <p:cNvSpPr txBox="1"/>
          <p:nvPr/>
        </p:nvSpPr>
        <p:spPr>
          <a:xfrm>
            <a:off x="5181498" y="3302316"/>
            <a:ext cx="1829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Montserrat Medium" panose="00000600000000000000" pitchFamily="2" charset="-52"/>
              </a:rPr>
              <a:t>Ensuring fitness is an enjoyable experience</a:t>
            </a:r>
            <a:endParaRPr lang="ru-RU" sz="1600" dirty="0">
              <a:latin typeface="Montserrat Medium" panose="000006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2328-98D0-60EE-32CF-D0C7C2FDDDBA}"/>
              </a:ext>
            </a:extLst>
          </p:cNvPr>
          <p:cNvSpPr txBox="1"/>
          <p:nvPr/>
        </p:nvSpPr>
        <p:spPr>
          <a:xfrm>
            <a:off x="8270784" y="2668918"/>
            <a:ext cx="1777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Inclusivity</a:t>
            </a:r>
            <a:endParaRPr lang="ru-RU" sz="2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0CE45-8DEF-250E-634C-8F0E9290746D}"/>
              </a:ext>
            </a:extLst>
          </p:cNvPr>
          <p:cNvSpPr txBox="1"/>
          <p:nvPr/>
        </p:nvSpPr>
        <p:spPr>
          <a:xfrm>
            <a:off x="8054401" y="3193220"/>
            <a:ext cx="2013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effectLst/>
                <a:latin typeface="Montserrat Medium" panose="00000600000000000000" pitchFamily="2" charset="-52"/>
              </a:rPr>
              <a:t>Creating a fitness community that embraces diversity</a:t>
            </a:r>
            <a:endParaRPr lang="ru-RU" sz="1600" dirty="0">
              <a:solidFill>
                <a:schemeClr val="bg1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3AD743D-4872-67F0-4FDC-BD2C8155A504}"/>
              </a:ext>
            </a:extLst>
          </p:cNvPr>
          <p:cNvSpPr/>
          <p:nvPr/>
        </p:nvSpPr>
        <p:spPr>
          <a:xfrm>
            <a:off x="8764570" y="4756822"/>
            <a:ext cx="593387" cy="5933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D00CFBF3-FC73-805F-5942-DD3E5FD8DD60}"/>
              </a:ext>
            </a:extLst>
          </p:cNvPr>
          <p:cNvSpPr/>
          <p:nvPr/>
        </p:nvSpPr>
        <p:spPr>
          <a:xfrm>
            <a:off x="6096000" y="4648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араллелограмм 2">
            <a:extLst>
              <a:ext uri="{FF2B5EF4-FFF2-40B4-BE49-F238E27FC236}">
                <a16:creationId xmlns:a16="http://schemas.microsoft.com/office/drawing/2014/main" id="{DA06255D-785F-A65C-C7A5-438CFC1D9DBB}"/>
              </a:ext>
            </a:extLst>
          </p:cNvPr>
          <p:cNvSpPr/>
          <p:nvPr/>
        </p:nvSpPr>
        <p:spPr>
          <a:xfrm>
            <a:off x="-590145" y="6342434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9B05B-AEDC-9A54-4EFC-BB46BBFA9AF4}"/>
              </a:ext>
            </a:extLst>
          </p:cNvPr>
          <p:cNvSpPr txBox="1"/>
          <p:nvPr/>
        </p:nvSpPr>
        <p:spPr>
          <a:xfrm>
            <a:off x="1960341" y="1057436"/>
            <a:ext cx="3671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Yer</a:t>
            </a:r>
            <a:r>
              <a:rPr lang="en-US" sz="3200" b="1" i="0" dirty="0">
                <a:solidFill>
                  <a:srgbClr val="00B050"/>
                </a:solidFill>
                <a:effectLst/>
                <a:latin typeface="Montserrat SemiBold" panose="00000700000000000000" pitchFamily="2" charset="-52"/>
              </a:rPr>
              <a:t>Fit</a:t>
            </a:r>
            <a:r>
              <a:rPr 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SemiBold" panose="00000700000000000000" pitchFamily="2" charset="-52"/>
              </a:rPr>
              <a:t>’s Mission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pitchFamily="2" charset="-52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7C5F53C-CE46-7703-F50E-CE4067C4B44C}"/>
              </a:ext>
            </a:extLst>
          </p:cNvPr>
          <p:cNvGrpSpPr/>
          <p:nvPr/>
        </p:nvGrpSpPr>
        <p:grpSpPr>
          <a:xfrm>
            <a:off x="514941" y="4999958"/>
            <a:ext cx="185450" cy="1016806"/>
            <a:chOff x="813473" y="5190926"/>
            <a:chExt cx="177934" cy="975596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4CD4BE0-CE29-0DD2-8B13-6E83D098D5A9}"/>
                </a:ext>
              </a:extLst>
            </p:cNvPr>
            <p:cNvSpPr/>
            <p:nvPr/>
          </p:nvSpPr>
          <p:spPr>
            <a:xfrm>
              <a:off x="817123" y="5992238"/>
              <a:ext cx="174284" cy="17428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D4CA6E4-2B57-F196-E50C-54DBAB04BCDA}"/>
                </a:ext>
              </a:extLst>
            </p:cNvPr>
            <p:cNvSpPr/>
            <p:nvPr/>
          </p:nvSpPr>
          <p:spPr>
            <a:xfrm>
              <a:off x="813473" y="5719056"/>
              <a:ext cx="174284" cy="174284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E3DB9302-BD18-93E6-19A8-00E0DB59BD17}"/>
                </a:ext>
              </a:extLst>
            </p:cNvPr>
            <p:cNvSpPr/>
            <p:nvPr/>
          </p:nvSpPr>
          <p:spPr>
            <a:xfrm>
              <a:off x="817123" y="5445874"/>
              <a:ext cx="174284" cy="174284"/>
            </a:xfrm>
            <a:prstGeom prst="ellipse">
              <a:avLst/>
            </a:prstGeom>
            <a:solidFill>
              <a:srgbClr val="00B050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B548391F-619C-0339-2CD4-C9B07318ECCA}"/>
                </a:ext>
              </a:extLst>
            </p:cNvPr>
            <p:cNvSpPr/>
            <p:nvPr/>
          </p:nvSpPr>
          <p:spPr>
            <a:xfrm>
              <a:off x="813473" y="5190926"/>
              <a:ext cx="174284" cy="174284"/>
            </a:xfrm>
            <a:prstGeom prst="ellipse">
              <a:avLst/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24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EEC72-3F3C-0E55-8DD9-CCAB5FC1145A}"/>
              </a:ext>
            </a:extLst>
          </p:cNvPr>
          <p:cNvSpPr txBox="1"/>
          <p:nvPr/>
        </p:nvSpPr>
        <p:spPr>
          <a:xfrm>
            <a:off x="8478773" y="2594168"/>
            <a:ext cx="3308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FITNESS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63EFE-868D-A4E4-ABFF-818A26EDC6BF}"/>
              </a:ext>
            </a:extLst>
          </p:cNvPr>
          <p:cNvSpPr txBox="1"/>
          <p:nvPr/>
        </p:nvSpPr>
        <p:spPr>
          <a:xfrm>
            <a:off x="8478772" y="3200410"/>
            <a:ext cx="3010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FILIALS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AFD7C-C549-A23F-44A1-BC92E4065438}"/>
              </a:ext>
            </a:extLst>
          </p:cNvPr>
          <p:cNvSpPr txBox="1"/>
          <p:nvPr/>
        </p:nvSpPr>
        <p:spPr>
          <a:xfrm>
            <a:off x="8488299" y="3925279"/>
            <a:ext cx="1405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3CF741"/>
                </a:solidFill>
                <a:effectLst/>
                <a:latin typeface="Montserrat Medium" panose="00000600000000000000" pitchFamily="2" charset="-52"/>
              </a:rPr>
              <a:t>Astana City</a:t>
            </a:r>
            <a:endParaRPr lang="ru-RU" sz="1600" dirty="0">
              <a:solidFill>
                <a:srgbClr val="3CF741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2298014" y="2500009"/>
            <a:ext cx="2583023" cy="207199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2995395" y="2500009"/>
            <a:ext cx="2834039" cy="20796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4123381" y="2594168"/>
            <a:ext cx="2834039" cy="197783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5055372" y="2594167"/>
            <a:ext cx="2958100" cy="197783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190D24C-76E8-CB77-1061-6CE2C6907873}"/>
              </a:ext>
            </a:extLst>
          </p:cNvPr>
          <p:cNvSpPr/>
          <p:nvPr/>
        </p:nvSpPr>
        <p:spPr>
          <a:xfrm>
            <a:off x="8013472" y="6032880"/>
            <a:ext cx="417366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658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EEC72-3F3C-0E55-8DD9-CCAB5FC1145A}"/>
              </a:ext>
            </a:extLst>
          </p:cNvPr>
          <p:cNvSpPr txBox="1"/>
          <p:nvPr/>
        </p:nvSpPr>
        <p:spPr>
          <a:xfrm>
            <a:off x="8478773" y="2594168"/>
            <a:ext cx="33083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FITNESS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63EFE-868D-A4E4-ABFF-818A26EDC6BF}"/>
              </a:ext>
            </a:extLst>
          </p:cNvPr>
          <p:cNvSpPr txBox="1"/>
          <p:nvPr/>
        </p:nvSpPr>
        <p:spPr>
          <a:xfrm>
            <a:off x="8478772" y="3200410"/>
            <a:ext cx="3010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FILIALS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AFD7C-C549-A23F-44A1-BC92E4065438}"/>
              </a:ext>
            </a:extLst>
          </p:cNvPr>
          <p:cNvSpPr txBox="1"/>
          <p:nvPr/>
        </p:nvSpPr>
        <p:spPr>
          <a:xfrm>
            <a:off x="8488299" y="3925279"/>
            <a:ext cx="1405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3CF741"/>
                </a:solidFill>
                <a:effectLst/>
                <a:latin typeface="Montserrat Medium" panose="00000600000000000000" pitchFamily="2" charset="-52"/>
              </a:rPr>
              <a:t>Astana City</a:t>
            </a:r>
            <a:endParaRPr lang="ru-RU" sz="1600" dirty="0">
              <a:solidFill>
                <a:srgbClr val="3CF741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2298014" y="2500009"/>
            <a:ext cx="2583023" cy="207199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2995395" y="2500009"/>
            <a:ext cx="2834039" cy="20796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4123381" y="2594168"/>
            <a:ext cx="2834039" cy="197783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5055372" y="2594167"/>
            <a:ext cx="2958100" cy="197783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190D24C-76E8-CB77-1061-6CE2C6907873}"/>
              </a:ext>
            </a:extLst>
          </p:cNvPr>
          <p:cNvSpPr/>
          <p:nvPr/>
        </p:nvSpPr>
        <p:spPr>
          <a:xfrm>
            <a:off x="8013472" y="6032880"/>
            <a:ext cx="417366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4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A8891-AF91-BFC1-84DB-71C8CB286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9806EC-C4E5-A4CB-DE2A-2C7FA505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2795B9-9F27-2743-5582-CF0D93E44F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32706"/>
            <a:ext cx="12192000" cy="52529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 descr="Изображение выглядит как Красочность, снимок экрана, зелен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FBD2F30-109C-8FD6-8520-8A34A197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799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15037E-2FC8-D6AA-E16E-59BC78AAC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723" y="5083034"/>
            <a:ext cx="174284" cy="949848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3B79A07-3387-A200-98D1-C98F8AC006FD}"/>
              </a:ext>
            </a:extLst>
          </p:cNvPr>
          <p:cNvSpPr/>
          <p:nvPr/>
        </p:nvSpPr>
        <p:spPr>
          <a:xfrm>
            <a:off x="2298014" y="2500009"/>
            <a:ext cx="2583023" cy="207199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52F7A65-9F38-2EA5-E94E-F56956DFE4F2}"/>
              </a:ext>
            </a:extLst>
          </p:cNvPr>
          <p:cNvSpPr/>
          <p:nvPr/>
        </p:nvSpPr>
        <p:spPr>
          <a:xfrm>
            <a:off x="2995395" y="2500009"/>
            <a:ext cx="2834039" cy="20796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00B050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0174F9B-5C72-AD68-E59F-128745F63707}"/>
              </a:ext>
            </a:extLst>
          </p:cNvPr>
          <p:cNvSpPr/>
          <p:nvPr/>
        </p:nvSpPr>
        <p:spPr>
          <a:xfrm>
            <a:off x="4123381" y="2594168"/>
            <a:ext cx="2834039" cy="197783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D04FCD4-27BE-62BB-73B5-EBBF8325767E}"/>
              </a:ext>
            </a:extLst>
          </p:cNvPr>
          <p:cNvSpPr/>
          <p:nvPr/>
        </p:nvSpPr>
        <p:spPr>
          <a:xfrm>
            <a:off x="8008512" y="1326293"/>
            <a:ext cx="3510882" cy="2347432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84406463-31B6-3B38-D476-323E02C8802C}"/>
              </a:ext>
            </a:extLst>
          </p:cNvPr>
          <p:cNvSpPr/>
          <p:nvPr/>
        </p:nvSpPr>
        <p:spPr>
          <a:xfrm rot="10800000" flipH="1">
            <a:off x="6096000" y="-6927"/>
            <a:ext cx="6686145" cy="525294"/>
          </a:xfrm>
          <a:prstGeom prst="parallelogram">
            <a:avLst>
              <a:gd name="adj" fmla="val 101063"/>
            </a:avLst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0DE4A-B17A-158B-089B-9DD4FC6A3ACA}"/>
              </a:ext>
            </a:extLst>
          </p:cNvPr>
          <p:cNvSpPr txBox="1"/>
          <p:nvPr/>
        </p:nvSpPr>
        <p:spPr>
          <a:xfrm>
            <a:off x="7876432" y="3864113"/>
            <a:ext cx="3906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Montserrat SemiBold" panose="00000700000000000000" pitchFamily="2" charset="-52"/>
              </a:rPr>
              <a:t>Quadra Yoga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B40E0-40A0-EB28-83C4-17C9797951A8}"/>
              </a:ext>
            </a:extLst>
          </p:cNvPr>
          <p:cNvSpPr txBox="1"/>
          <p:nvPr/>
        </p:nvSpPr>
        <p:spPr>
          <a:xfrm>
            <a:off x="7930747" y="4672941"/>
            <a:ext cx="3695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25400"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The studio specializes in the direction of Quadra Yoga - a symbiosis of yoga and fitness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B22A2FF-D116-49B6-68E3-7DA1FF0A2FF2}"/>
              </a:ext>
            </a:extLst>
          </p:cNvPr>
          <p:cNvSpPr/>
          <p:nvPr/>
        </p:nvSpPr>
        <p:spPr>
          <a:xfrm>
            <a:off x="8008512" y="6032880"/>
            <a:ext cx="4178624" cy="45719"/>
          </a:xfrm>
          <a:prstGeom prst="rect">
            <a:avLst/>
          </a:prstGeom>
          <a:solidFill>
            <a:srgbClr val="3CF7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98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592</Words>
  <Application>Microsoft Office PowerPoint</Application>
  <PresentationFormat>Широкоэкранный</PresentationFormat>
  <Paragraphs>140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Montserrat Medium</vt:lpstr>
      <vt:lpstr>Montserrat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Ерасыл Кулахметов</dc:creator>
  <cp:lastModifiedBy>Ерасыл Кулахметов</cp:lastModifiedBy>
  <cp:revision>4</cp:revision>
  <dcterms:created xsi:type="dcterms:W3CDTF">2023-12-09T20:31:31Z</dcterms:created>
  <dcterms:modified xsi:type="dcterms:W3CDTF">2023-12-12T20:25:50Z</dcterms:modified>
</cp:coreProperties>
</file>